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86" r:id="rId2"/>
    <p:sldId id="287" r:id="rId3"/>
    <p:sldId id="288" r:id="rId4"/>
    <p:sldId id="325" r:id="rId5"/>
    <p:sldId id="327" r:id="rId6"/>
    <p:sldId id="290" r:id="rId7"/>
    <p:sldId id="328" r:id="rId8"/>
    <p:sldId id="294" r:id="rId9"/>
    <p:sldId id="295" r:id="rId10"/>
    <p:sldId id="296" r:id="rId11"/>
    <p:sldId id="298" r:id="rId12"/>
    <p:sldId id="299" r:id="rId13"/>
    <p:sldId id="300" r:id="rId14"/>
    <p:sldId id="301" r:id="rId15"/>
    <p:sldId id="302" r:id="rId16"/>
    <p:sldId id="303" r:id="rId17"/>
    <p:sldId id="304" r:id="rId18"/>
    <p:sldId id="305" r:id="rId19"/>
    <p:sldId id="306" r:id="rId20"/>
    <p:sldId id="307" r:id="rId21"/>
    <p:sldId id="308" r:id="rId22"/>
    <p:sldId id="316" r:id="rId23"/>
    <p:sldId id="309" r:id="rId24"/>
    <p:sldId id="310" r:id="rId25"/>
    <p:sldId id="311" r:id="rId26"/>
    <p:sldId id="312" r:id="rId27"/>
    <p:sldId id="297" r:id="rId28"/>
    <p:sldId id="313" r:id="rId29"/>
    <p:sldId id="314" r:id="rId30"/>
    <p:sldId id="315" r:id="rId31"/>
    <p:sldId id="317" r:id="rId32"/>
    <p:sldId id="318" r:id="rId33"/>
    <p:sldId id="319" r:id="rId34"/>
    <p:sldId id="320" r:id="rId35"/>
    <p:sldId id="321" r:id="rId36"/>
    <p:sldId id="322" r:id="rId37"/>
  </p:sldIdLst>
  <p:sldSz cx="12192000" cy="6858000"/>
  <p:notesSz cx="6797675" cy="9926638"/>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Iwanowska" initials="AI" lastIdx="1" clrIdx="0">
    <p:extLst>
      <p:ext uri="{19B8F6BF-5375-455C-9EA6-DF929625EA0E}">
        <p15:presenceInfo xmlns:p15="http://schemas.microsoft.com/office/powerpoint/2012/main" userId="S::anna.iwanowska@pwr.edu.pl::ae0040e9-c79a-41ab-a73e-a2234d537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FB9"/>
    <a:srgbClr val="3399FF"/>
    <a:srgbClr val="0066CC"/>
    <a:srgbClr val="33CCFF"/>
    <a:srgbClr val="B11D09"/>
    <a:srgbClr val="A7190E"/>
    <a:srgbClr val="FFD3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75" autoAdjust="0"/>
  </p:normalViewPr>
  <p:slideViewPr>
    <p:cSldViewPr snapToObjects="1">
      <p:cViewPr varScale="1">
        <p:scale>
          <a:sx n="102" d="100"/>
          <a:sy n="102" d="100"/>
        </p:scale>
        <p:origin x="954" y="318"/>
      </p:cViewPr>
      <p:guideLst/>
    </p:cSldViewPr>
  </p:slideViewPr>
  <p:notesTextViewPr>
    <p:cViewPr>
      <p:scale>
        <a:sx n="1" d="1"/>
        <a:sy n="1" d="1"/>
      </p:scale>
      <p:origin x="0" y="0"/>
    </p:cViewPr>
  </p:notesTextViewPr>
  <p:sorterViewPr>
    <p:cViewPr>
      <p:scale>
        <a:sx n="200" d="100"/>
        <a:sy n="200" d="100"/>
      </p:scale>
      <p:origin x="0" y="-28032"/>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zegorz Lesiuk" userId="c77acec94f0dd54c" providerId="LiveId" clId="{C99FD6BE-506E-47CB-B544-95A9D7C3205C}"/>
    <pc:docChg chg="custSel modSld">
      <pc:chgData name="Grzegorz Lesiuk" userId="c77acec94f0dd54c" providerId="LiveId" clId="{C99FD6BE-506E-47CB-B544-95A9D7C3205C}" dt="2026-04-28T10:41:12.899" v="18" actId="20577"/>
      <pc:docMkLst>
        <pc:docMk/>
      </pc:docMkLst>
      <pc:sldChg chg="delSp mod delAnim">
        <pc:chgData name="Grzegorz Lesiuk" userId="c77acec94f0dd54c" providerId="LiveId" clId="{C99FD6BE-506E-47CB-B544-95A9D7C3205C}" dt="2026-04-28T10:31:16.329" v="1" actId="478"/>
        <pc:sldMkLst>
          <pc:docMk/>
          <pc:sldMk cId="2619901615" sldId="286"/>
        </pc:sldMkLst>
        <pc:spChg chg="del">
          <ac:chgData name="Grzegorz Lesiuk" userId="c77acec94f0dd54c" providerId="LiveId" clId="{C99FD6BE-506E-47CB-B544-95A9D7C3205C}" dt="2026-04-28T10:31:12.259" v="0" actId="478"/>
          <ac:spMkLst>
            <pc:docMk/>
            <pc:sldMk cId="2619901615" sldId="286"/>
            <ac:spMk id="9" creationId="{22463696-8C08-A853-B6C5-2CFB650E57F2}"/>
          </ac:spMkLst>
        </pc:spChg>
        <pc:picChg chg="del">
          <ac:chgData name="Grzegorz Lesiuk" userId="c77acec94f0dd54c" providerId="LiveId" clId="{C99FD6BE-506E-47CB-B544-95A9D7C3205C}" dt="2026-04-28T10:31:16.329" v="1" actId="478"/>
          <ac:picMkLst>
            <pc:docMk/>
            <pc:sldMk cId="2619901615" sldId="286"/>
            <ac:picMk id="14" creationId="{158FEE02-557F-A1C4-7927-7ACA127D95B8}"/>
          </ac:picMkLst>
        </pc:picChg>
      </pc:sldChg>
      <pc:sldChg chg="modSp mod">
        <pc:chgData name="Grzegorz Lesiuk" userId="c77acec94f0dd54c" providerId="LiveId" clId="{C99FD6BE-506E-47CB-B544-95A9D7C3205C}" dt="2026-04-28T10:41:12.899" v="18" actId="20577"/>
        <pc:sldMkLst>
          <pc:docMk/>
          <pc:sldMk cId="3079207797" sldId="322"/>
        </pc:sldMkLst>
        <pc:spChg chg="mod">
          <ac:chgData name="Grzegorz Lesiuk" userId="c77acec94f0dd54c" providerId="LiveId" clId="{C99FD6BE-506E-47CB-B544-95A9D7C3205C}" dt="2026-04-28T10:41:12.899" v="18" actId="20577"/>
          <ac:spMkLst>
            <pc:docMk/>
            <pc:sldMk cId="3079207797" sldId="322"/>
            <ac:spMk id="2" creationId="{9E59A0F9-9635-D0FC-2818-C5C8D72AF1E3}"/>
          </ac:spMkLst>
        </pc:spChg>
      </pc:sldChg>
      <pc:sldChg chg="modSp mod">
        <pc:chgData name="Grzegorz Lesiuk" userId="c77acec94f0dd54c" providerId="LiveId" clId="{C99FD6BE-506E-47CB-B544-95A9D7C3205C}" dt="2026-04-28T10:39:54.781" v="3" actId="20577"/>
        <pc:sldMkLst>
          <pc:docMk/>
          <pc:sldMk cId="3647591020" sldId="325"/>
        </pc:sldMkLst>
        <pc:spChg chg="mod">
          <ac:chgData name="Grzegorz Lesiuk" userId="c77acec94f0dd54c" providerId="LiveId" clId="{C99FD6BE-506E-47CB-B544-95A9D7C3205C}" dt="2026-04-28T10:39:54.781" v="3" actId="20577"/>
          <ac:spMkLst>
            <pc:docMk/>
            <pc:sldMk cId="3647591020" sldId="325"/>
            <ac:spMk id="2" creationId="{68041CB8-DE33-6E55-D2F1-29D379C420AF}"/>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5-11-17T13:56:48.058" idx="1">
    <p:pos x="10" y="10"/>
    <p:text>Te treści się powtarzają może wyrzućić proszę zerknąć.</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2410370A-4EA9-4720-9F5E-1510D96B4255}"/>
              </a:ext>
            </a:extLst>
          </p:cNvPr>
          <p:cNvSpPr>
            <a:spLocks noGrp="1"/>
          </p:cNvSpPr>
          <p:nvPr>
            <p:ph type="hdr" sz="quarter"/>
          </p:nvPr>
        </p:nvSpPr>
        <p:spPr>
          <a:xfrm>
            <a:off x="0" y="0"/>
            <a:ext cx="2944813" cy="496888"/>
          </a:xfrm>
          <a:prstGeom prst="rect">
            <a:avLst/>
          </a:prstGeom>
        </p:spPr>
        <p:txBody>
          <a:bodyPr vert="horz" lIns="100282" tIns="50141" rIns="100282" bIns="50141" rtlCol="0"/>
          <a:lstStyle>
            <a:lvl1pPr algn="l">
              <a:defRPr sz="1300">
                <a:latin typeface="Arial" charset="0"/>
                <a:cs typeface="+mn-cs"/>
              </a:defRPr>
            </a:lvl1pPr>
          </a:lstStyle>
          <a:p>
            <a:pPr>
              <a:defRPr/>
            </a:pPr>
            <a:endParaRPr lang="pl-PL"/>
          </a:p>
        </p:txBody>
      </p:sp>
      <p:sp>
        <p:nvSpPr>
          <p:cNvPr id="3" name="Symbol zastępczy daty 2">
            <a:extLst>
              <a:ext uri="{FF2B5EF4-FFF2-40B4-BE49-F238E27FC236}">
                <a16:creationId xmlns:a16="http://schemas.microsoft.com/office/drawing/2014/main" id="{630C2684-42A7-4DF6-9FE1-7001D1867091}"/>
              </a:ext>
            </a:extLst>
          </p:cNvPr>
          <p:cNvSpPr>
            <a:spLocks noGrp="1"/>
          </p:cNvSpPr>
          <p:nvPr>
            <p:ph type="dt" sz="quarter" idx="1"/>
          </p:nvPr>
        </p:nvSpPr>
        <p:spPr>
          <a:xfrm>
            <a:off x="3851275" y="0"/>
            <a:ext cx="2944813" cy="496888"/>
          </a:xfrm>
          <a:prstGeom prst="rect">
            <a:avLst/>
          </a:prstGeom>
        </p:spPr>
        <p:txBody>
          <a:bodyPr vert="horz" lIns="100282" tIns="50141" rIns="100282" bIns="50141" rtlCol="0"/>
          <a:lstStyle>
            <a:lvl1pPr algn="r">
              <a:defRPr sz="1300" smtClean="0">
                <a:latin typeface="Arial" charset="0"/>
                <a:cs typeface="+mn-cs"/>
              </a:defRPr>
            </a:lvl1pPr>
          </a:lstStyle>
          <a:p>
            <a:pPr>
              <a:defRPr/>
            </a:pPr>
            <a:fld id="{08051A36-CCDA-46D6-8751-4C8D74526861}" type="datetimeFigureOut">
              <a:rPr lang="pl-PL"/>
              <a:pPr>
                <a:defRPr/>
              </a:pPr>
              <a:t>28.04.2026</a:t>
            </a:fld>
            <a:endParaRPr lang="pl-PL"/>
          </a:p>
        </p:txBody>
      </p:sp>
      <p:sp>
        <p:nvSpPr>
          <p:cNvPr id="4" name="Symbol zastępczy stopki 3">
            <a:extLst>
              <a:ext uri="{FF2B5EF4-FFF2-40B4-BE49-F238E27FC236}">
                <a16:creationId xmlns:a16="http://schemas.microsoft.com/office/drawing/2014/main" id="{9ACFDFD6-3813-49B7-BB0F-191E9B212ABF}"/>
              </a:ext>
            </a:extLst>
          </p:cNvPr>
          <p:cNvSpPr>
            <a:spLocks noGrp="1"/>
          </p:cNvSpPr>
          <p:nvPr>
            <p:ph type="ftr" sz="quarter" idx="2"/>
          </p:nvPr>
        </p:nvSpPr>
        <p:spPr>
          <a:xfrm>
            <a:off x="0" y="9428163"/>
            <a:ext cx="2944813" cy="496887"/>
          </a:xfrm>
          <a:prstGeom prst="rect">
            <a:avLst/>
          </a:prstGeom>
        </p:spPr>
        <p:txBody>
          <a:bodyPr vert="horz" lIns="100282" tIns="50141" rIns="100282" bIns="50141" rtlCol="0" anchor="b"/>
          <a:lstStyle>
            <a:lvl1pPr algn="l">
              <a:defRPr sz="1300">
                <a:latin typeface="Arial" charset="0"/>
                <a:cs typeface="+mn-cs"/>
              </a:defRPr>
            </a:lvl1pPr>
          </a:lstStyle>
          <a:p>
            <a:pPr>
              <a:defRPr/>
            </a:pPr>
            <a:endParaRPr lang="pl-PL"/>
          </a:p>
        </p:txBody>
      </p:sp>
      <p:sp>
        <p:nvSpPr>
          <p:cNvPr id="5" name="Symbol zastępczy numeru slajdu 4">
            <a:extLst>
              <a:ext uri="{FF2B5EF4-FFF2-40B4-BE49-F238E27FC236}">
                <a16:creationId xmlns:a16="http://schemas.microsoft.com/office/drawing/2014/main" id="{382F540B-711C-459B-8E06-9C4104A3CF78}"/>
              </a:ext>
            </a:extLst>
          </p:cNvPr>
          <p:cNvSpPr>
            <a:spLocks noGrp="1"/>
          </p:cNvSpPr>
          <p:nvPr>
            <p:ph type="sldNum" sz="quarter" idx="3"/>
          </p:nvPr>
        </p:nvSpPr>
        <p:spPr>
          <a:xfrm>
            <a:off x="3851275" y="9428163"/>
            <a:ext cx="2944813" cy="496887"/>
          </a:xfrm>
          <a:prstGeom prst="rect">
            <a:avLst/>
          </a:prstGeom>
        </p:spPr>
        <p:txBody>
          <a:bodyPr vert="horz" wrap="square" lIns="100282" tIns="50141" rIns="100282" bIns="50141" numCol="1" anchor="b" anchorCtr="0" compatLnSpc="1">
            <a:prstTxWarp prst="textNoShape">
              <a:avLst/>
            </a:prstTxWarp>
          </a:bodyPr>
          <a:lstStyle>
            <a:lvl1pPr algn="r">
              <a:defRPr sz="1300"/>
            </a:lvl1pPr>
          </a:lstStyle>
          <a:p>
            <a:fld id="{18F4FCD9-BA7F-48A7-B3B3-82ADBA7B3B21}" type="slidenum">
              <a:rPr lang="pl-PL" altLang="pl-PL"/>
              <a:pPr/>
              <a:t>‹#›</a:t>
            </a:fld>
            <a:endParaRPr lang="pl-PL" altLang="pl-P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D818A71B-DC1F-408C-B3D1-E849FB7B4BEB}"/>
              </a:ext>
            </a:extLst>
          </p:cNvPr>
          <p:cNvSpPr>
            <a:spLocks noGrp="1"/>
          </p:cNvSpPr>
          <p:nvPr>
            <p:ph type="hdr" sz="quarter"/>
          </p:nvPr>
        </p:nvSpPr>
        <p:spPr>
          <a:xfrm>
            <a:off x="0" y="0"/>
            <a:ext cx="2944813" cy="496888"/>
          </a:xfrm>
          <a:prstGeom prst="rect">
            <a:avLst/>
          </a:prstGeom>
        </p:spPr>
        <p:txBody>
          <a:bodyPr vert="horz" lIns="100282" tIns="50141" rIns="100282" bIns="50141" rtlCol="0"/>
          <a:lstStyle>
            <a:lvl1pPr algn="l">
              <a:defRPr sz="1300">
                <a:latin typeface="Arial" charset="0"/>
                <a:cs typeface="+mn-cs"/>
              </a:defRPr>
            </a:lvl1pPr>
          </a:lstStyle>
          <a:p>
            <a:pPr>
              <a:defRPr/>
            </a:pPr>
            <a:endParaRPr lang="pl-PL"/>
          </a:p>
        </p:txBody>
      </p:sp>
      <p:sp>
        <p:nvSpPr>
          <p:cNvPr id="3" name="Symbol zastępczy daty 2">
            <a:extLst>
              <a:ext uri="{FF2B5EF4-FFF2-40B4-BE49-F238E27FC236}">
                <a16:creationId xmlns:a16="http://schemas.microsoft.com/office/drawing/2014/main" id="{E9C2135F-0056-4A00-9936-7DC2A5ED3695}"/>
              </a:ext>
            </a:extLst>
          </p:cNvPr>
          <p:cNvSpPr>
            <a:spLocks noGrp="1"/>
          </p:cNvSpPr>
          <p:nvPr>
            <p:ph type="dt" idx="1"/>
          </p:nvPr>
        </p:nvSpPr>
        <p:spPr>
          <a:xfrm>
            <a:off x="3851275" y="0"/>
            <a:ext cx="2944813" cy="496888"/>
          </a:xfrm>
          <a:prstGeom prst="rect">
            <a:avLst/>
          </a:prstGeom>
        </p:spPr>
        <p:txBody>
          <a:bodyPr vert="horz" lIns="100282" tIns="50141" rIns="100282" bIns="50141" rtlCol="0"/>
          <a:lstStyle>
            <a:lvl1pPr algn="r">
              <a:defRPr sz="1300" smtClean="0">
                <a:latin typeface="Arial" charset="0"/>
                <a:cs typeface="+mn-cs"/>
              </a:defRPr>
            </a:lvl1pPr>
          </a:lstStyle>
          <a:p>
            <a:pPr>
              <a:defRPr/>
            </a:pPr>
            <a:fld id="{9958589B-E6FC-4863-935D-DE3851DA945C}" type="datetimeFigureOut">
              <a:rPr lang="pl-PL"/>
              <a:pPr>
                <a:defRPr/>
              </a:pPr>
              <a:t>27.04.2026</a:t>
            </a:fld>
            <a:endParaRPr lang="pl-PL"/>
          </a:p>
        </p:txBody>
      </p:sp>
      <p:sp>
        <p:nvSpPr>
          <p:cNvPr id="4" name="Symbol zastępczy obrazu slajdu 3">
            <a:extLst>
              <a:ext uri="{FF2B5EF4-FFF2-40B4-BE49-F238E27FC236}">
                <a16:creationId xmlns:a16="http://schemas.microsoft.com/office/drawing/2014/main" id="{2A0AA2D0-0220-4B41-946E-A13520E09194}"/>
              </a:ext>
            </a:extLst>
          </p:cNvPr>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100282" tIns="50141" rIns="100282" bIns="50141" rtlCol="0" anchor="ctr"/>
          <a:lstStyle/>
          <a:p>
            <a:pPr lvl="0"/>
            <a:endParaRPr lang="pl-PL" noProof="0"/>
          </a:p>
        </p:txBody>
      </p:sp>
      <p:sp>
        <p:nvSpPr>
          <p:cNvPr id="5" name="Symbol zastępczy notatek 4">
            <a:extLst>
              <a:ext uri="{FF2B5EF4-FFF2-40B4-BE49-F238E27FC236}">
                <a16:creationId xmlns:a16="http://schemas.microsoft.com/office/drawing/2014/main" id="{ED235504-81E4-44E6-8904-ECD328F559F3}"/>
              </a:ext>
            </a:extLst>
          </p:cNvPr>
          <p:cNvSpPr>
            <a:spLocks noGrp="1"/>
          </p:cNvSpPr>
          <p:nvPr>
            <p:ph type="body" sz="quarter" idx="3"/>
          </p:nvPr>
        </p:nvSpPr>
        <p:spPr>
          <a:xfrm>
            <a:off x="679450" y="4714875"/>
            <a:ext cx="5438775" cy="4467225"/>
          </a:xfrm>
          <a:prstGeom prst="rect">
            <a:avLst/>
          </a:prstGeom>
        </p:spPr>
        <p:txBody>
          <a:bodyPr vert="horz" lIns="100282" tIns="50141" rIns="100282" bIns="50141"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F6D310A0-03E4-4B1C-8E07-370908C2DC56}"/>
              </a:ext>
            </a:extLst>
          </p:cNvPr>
          <p:cNvSpPr>
            <a:spLocks noGrp="1"/>
          </p:cNvSpPr>
          <p:nvPr>
            <p:ph type="ftr" sz="quarter" idx="4"/>
          </p:nvPr>
        </p:nvSpPr>
        <p:spPr>
          <a:xfrm>
            <a:off x="0" y="9428163"/>
            <a:ext cx="2944813" cy="496887"/>
          </a:xfrm>
          <a:prstGeom prst="rect">
            <a:avLst/>
          </a:prstGeom>
        </p:spPr>
        <p:txBody>
          <a:bodyPr vert="horz" lIns="100282" tIns="50141" rIns="100282" bIns="50141" rtlCol="0" anchor="b"/>
          <a:lstStyle>
            <a:lvl1pPr algn="l">
              <a:defRPr sz="1300">
                <a:latin typeface="Arial" charset="0"/>
                <a:cs typeface="+mn-cs"/>
              </a:defRPr>
            </a:lvl1pPr>
          </a:lstStyle>
          <a:p>
            <a:pPr>
              <a:defRPr/>
            </a:pPr>
            <a:endParaRPr lang="pl-PL"/>
          </a:p>
        </p:txBody>
      </p:sp>
      <p:sp>
        <p:nvSpPr>
          <p:cNvPr id="7" name="Symbol zastępczy numeru slajdu 6">
            <a:extLst>
              <a:ext uri="{FF2B5EF4-FFF2-40B4-BE49-F238E27FC236}">
                <a16:creationId xmlns:a16="http://schemas.microsoft.com/office/drawing/2014/main" id="{C4850364-4A0B-4F60-93B9-58F4EA961FFD}"/>
              </a:ext>
            </a:extLst>
          </p:cNvPr>
          <p:cNvSpPr>
            <a:spLocks noGrp="1"/>
          </p:cNvSpPr>
          <p:nvPr>
            <p:ph type="sldNum" sz="quarter" idx="5"/>
          </p:nvPr>
        </p:nvSpPr>
        <p:spPr>
          <a:xfrm>
            <a:off x="3851275" y="9428163"/>
            <a:ext cx="2944813" cy="496887"/>
          </a:xfrm>
          <a:prstGeom prst="rect">
            <a:avLst/>
          </a:prstGeom>
        </p:spPr>
        <p:txBody>
          <a:bodyPr vert="horz" wrap="square" lIns="100282" tIns="50141" rIns="100282" bIns="50141" numCol="1" anchor="b" anchorCtr="0" compatLnSpc="1">
            <a:prstTxWarp prst="textNoShape">
              <a:avLst/>
            </a:prstTxWarp>
          </a:bodyPr>
          <a:lstStyle>
            <a:lvl1pPr algn="r">
              <a:defRPr sz="1300"/>
            </a:lvl1pPr>
          </a:lstStyle>
          <a:p>
            <a:fld id="{D580E2B2-3987-459E-9E73-FCE4CF2EC872}"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138B1951-AD23-4425-9B6F-B6FE41B8412E}"/>
              </a:ext>
            </a:extLst>
          </p:cNvPr>
          <p:cNvSpPr txBox="1">
            <a:spLocks/>
          </p:cNvSpPr>
          <p:nvPr/>
        </p:nvSpPr>
        <p:spPr bwMode="auto">
          <a:xfrm>
            <a:off x="387351" y="2420939"/>
            <a:ext cx="11521016"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rtl="0" eaLnBrk="1" fontAlgn="base" hangingPunct="1">
              <a:spcBef>
                <a:spcPct val="0"/>
              </a:spcBef>
              <a:spcAft>
                <a:spcPct val="0"/>
              </a:spcAft>
              <a:defRPr sz="4000" b="1" cap="all">
                <a:solidFill>
                  <a:schemeClr val="tx1"/>
                </a:solidFill>
                <a:latin typeface="+mj-lt"/>
                <a:ea typeface="+mj-ea"/>
                <a:cs typeface="+mj-cs"/>
              </a:defRPr>
            </a:lvl1pPr>
            <a:lvl2pPr algn="l" rtl="0" eaLnBrk="1" fontAlgn="base" hangingPunct="1">
              <a:spcBef>
                <a:spcPct val="0"/>
              </a:spcBef>
              <a:spcAft>
                <a:spcPct val="0"/>
              </a:spcAft>
              <a:defRPr sz="3600" b="1">
                <a:solidFill>
                  <a:schemeClr val="tx2"/>
                </a:solidFill>
                <a:latin typeface="Trebuchet MS" pitchFamily="34" charset="0"/>
              </a:defRPr>
            </a:lvl2pPr>
            <a:lvl3pPr algn="l" rtl="0" eaLnBrk="1" fontAlgn="base" hangingPunct="1">
              <a:spcBef>
                <a:spcPct val="0"/>
              </a:spcBef>
              <a:spcAft>
                <a:spcPct val="0"/>
              </a:spcAft>
              <a:defRPr sz="3600" b="1">
                <a:solidFill>
                  <a:schemeClr val="tx2"/>
                </a:solidFill>
                <a:latin typeface="Trebuchet MS" pitchFamily="34" charset="0"/>
              </a:defRPr>
            </a:lvl3pPr>
            <a:lvl4pPr algn="l" rtl="0" eaLnBrk="1" fontAlgn="base" hangingPunct="1">
              <a:spcBef>
                <a:spcPct val="0"/>
              </a:spcBef>
              <a:spcAft>
                <a:spcPct val="0"/>
              </a:spcAft>
              <a:defRPr sz="3600" b="1">
                <a:solidFill>
                  <a:schemeClr val="tx2"/>
                </a:solidFill>
                <a:latin typeface="Trebuchet MS" pitchFamily="34" charset="0"/>
              </a:defRPr>
            </a:lvl4pPr>
            <a:lvl5pPr algn="l" rtl="0" eaLnBrk="1" fontAlgn="base" hangingPunct="1">
              <a:spcBef>
                <a:spcPct val="0"/>
              </a:spcBef>
              <a:spcAft>
                <a:spcPct val="0"/>
              </a:spcAft>
              <a:defRPr sz="3600" b="1">
                <a:solidFill>
                  <a:schemeClr val="tx2"/>
                </a:solidFill>
                <a:latin typeface="Trebuchet MS"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a:lstStyle>
          <a:p>
            <a:pPr>
              <a:defRPr/>
            </a:pPr>
            <a:endParaRPr lang="pl-PL" sz="4000" kern="0" dirty="0">
              <a:latin typeface="Calibri" panose="020F0502020204030204" pitchFamily="34" charset="0"/>
            </a:endParaRPr>
          </a:p>
        </p:txBody>
      </p:sp>
      <p:pic>
        <p:nvPicPr>
          <p:cNvPr id="6" name="Obraz 5">
            <a:extLst>
              <a:ext uri="{FF2B5EF4-FFF2-40B4-BE49-F238E27FC236}">
                <a16:creationId xmlns:a16="http://schemas.microsoft.com/office/drawing/2014/main" id="{228D5811-6A0A-468C-90DC-4B945CF41B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34" y="5951539"/>
            <a:ext cx="14393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Symbol zastępczy obrazu 2"/>
          <p:cNvSpPr>
            <a:spLocks noGrp="1"/>
          </p:cNvSpPr>
          <p:nvPr>
            <p:ph type="pic" idx="1"/>
          </p:nvPr>
        </p:nvSpPr>
        <p:spPr>
          <a:xfrm>
            <a:off x="1871531" y="1988840"/>
            <a:ext cx="10152536" cy="47525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9" name="Symbol zastępczy tekstu 2"/>
          <p:cNvSpPr>
            <a:spLocks noGrp="1"/>
          </p:cNvSpPr>
          <p:nvPr>
            <p:ph type="body" idx="11"/>
          </p:nvPr>
        </p:nvSpPr>
        <p:spPr>
          <a:xfrm>
            <a:off x="1871531" y="116632"/>
            <a:ext cx="10152536" cy="1728192"/>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5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2" name="Prostokąt 1">
            <a:extLst>
              <a:ext uri="{FF2B5EF4-FFF2-40B4-BE49-F238E27FC236}">
                <a16:creationId xmlns:a16="http://schemas.microsoft.com/office/drawing/2014/main" id="{8F1A1287-80D1-49F2-BADB-63A496BF1E38}"/>
              </a:ext>
            </a:extLst>
          </p:cNvPr>
          <p:cNvSpPr/>
          <p:nvPr userDrawn="1"/>
        </p:nvSpPr>
        <p:spPr>
          <a:xfrm>
            <a:off x="0" y="0"/>
            <a:ext cx="1678918"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pic>
        <p:nvPicPr>
          <p:cNvPr id="17" name="Obraz 16">
            <a:extLst>
              <a:ext uri="{FF2B5EF4-FFF2-40B4-BE49-F238E27FC236}">
                <a16:creationId xmlns:a16="http://schemas.microsoft.com/office/drawing/2014/main" id="{2C47AA24-DEFC-42F7-9344-2792C6EB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082" y="136681"/>
            <a:ext cx="1232561" cy="2127893"/>
          </a:xfrm>
          <a:prstGeom prst="rect">
            <a:avLst/>
          </a:prstGeom>
        </p:spPr>
      </p:pic>
      <p:sp>
        <p:nvSpPr>
          <p:cNvPr id="18" name="Prostokąt 17">
            <a:extLst>
              <a:ext uri="{FF2B5EF4-FFF2-40B4-BE49-F238E27FC236}">
                <a16:creationId xmlns:a16="http://schemas.microsoft.com/office/drawing/2014/main" id="{233517F7-AC92-4711-A134-3525EF63D49D}"/>
              </a:ext>
            </a:extLst>
          </p:cNvPr>
          <p:cNvSpPr/>
          <p:nvPr userDrawn="1"/>
        </p:nvSpPr>
        <p:spPr>
          <a:xfrm>
            <a:off x="256085" y="5081591"/>
            <a:ext cx="1152128" cy="13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l-PL" dirty="0"/>
          </a:p>
        </p:txBody>
      </p:sp>
      <p:pic>
        <p:nvPicPr>
          <p:cNvPr id="19" name="Symbol zastępczy obrazu 4">
            <a:extLst>
              <a:ext uri="{FF2B5EF4-FFF2-40B4-BE49-F238E27FC236}">
                <a16:creationId xmlns:a16="http://schemas.microsoft.com/office/drawing/2014/main" id="{4978960D-5E62-47B8-B987-8B51D5F41FB5}"/>
              </a:ext>
            </a:extLst>
          </p:cNvPr>
          <p:cNvPicPr>
            <a:picLocks noChangeAspect="1"/>
          </p:cNvPicPr>
          <p:nvPr userDrawn="1"/>
        </p:nvPicPr>
        <p:blipFill>
          <a:blip r:embed="rId4">
            <a:extLst>
              <a:ext uri="{28A0092B-C50C-407E-A947-70E740481C1C}">
                <a14:useLocalDpi xmlns:a14="http://schemas.microsoft.com/office/drawing/2010/main" val="0"/>
              </a:ext>
            </a:extLst>
          </a:blip>
          <a:srcRect l="2492" t="-3056" r="-542" b="2946"/>
          <a:stretch>
            <a:fillRect/>
          </a:stretch>
        </p:blipFill>
        <p:spPr bwMode="auto">
          <a:xfrm>
            <a:off x="428888" y="5802552"/>
            <a:ext cx="796922" cy="56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Obraz 19">
            <a:extLst>
              <a:ext uri="{FF2B5EF4-FFF2-40B4-BE49-F238E27FC236}">
                <a16:creationId xmlns:a16="http://schemas.microsoft.com/office/drawing/2014/main" id="{5A4122E7-9E6B-43B2-84C0-537E3099DD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63529" y="5231107"/>
            <a:ext cx="937241" cy="426715"/>
          </a:xfrm>
          <a:prstGeom prst="rect">
            <a:avLst/>
          </a:prstGeom>
        </p:spPr>
      </p:pic>
    </p:spTree>
    <p:extLst>
      <p:ext uri="{BB962C8B-B14F-4D97-AF65-F5344CB8AC3E}">
        <p14:creationId xmlns:p14="http://schemas.microsoft.com/office/powerpoint/2010/main" val="1848266992"/>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B33CD6CA-CE75-4C42-A1BA-022400A1DA83}"/>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0D3AAED1-1E56-4E0F-BA47-B297E2E368CC}"/>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8EFA466E-1A63-45EC-9BBE-3350A7902656}"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pionowy 1"/>
          <p:cNvSpPr>
            <a:spLocks noGrp="1"/>
          </p:cNvSpPr>
          <p:nvPr>
            <p:ph type="title" orient="vert"/>
          </p:nvPr>
        </p:nvSpPr>
        <p:spPr>
          <a:xfrm>
            <a:off x="8839200" y="116632"/>
            <a:ext cx="3209461" cy="6696744"/>
          </a:xfrm>
        </p:spPr>
        <p:txBody>
          <a:bodyPr vert="eaVert"/>
          <a:lstStyle>
            <a:lvl1pPr>
              <a:defRPr b="0"/>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007435" y="116632"/>
            <a:ext cx="7628565" cy="6696744"/>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0" name="Obraz 9">
            <a:extLst>
              <a:ext uri="{FF2B5EF4-FFF2-40B4-BE49-F238E27FC236}">
                <a16:creationId xmlns:a16="http://schemas.microsoft.com/office/drawing/2014/main" id="{54CC311B-E0AF-4A4C-8EF3-A10DB162FB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203636459"/>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ajd tytułowy">
    <p:spTree>
      <p:nvGrpSpPr>
        <p:cNvPr id="1" name=""/>
        <p:cNvGrpSpPr/>
        <p:nvPr/>
      </p:nvGrpSpPr>
      <p:grpSpPr>
        <a:xfrm>
          <a:off x="0" y="0"/>
          <a:ext cx="0" cy="0"/>
          <a:chOff x="0" y="0"/>
          <a:chExt cx="0" cy="0"/>
        </a:xfrm>
      </p:grpSpPr>
      <p:pic>
        <p:nvPicPr>
          <p:cNvPr id="7" name="Obraz 4">
            <a:extLst>
              <a:ext uri="{FF2B5EF4-FFF2-40B4-BE49-F238E27FC236}">
                <a16:creationId xmlns:a16="http://schemas.microsoft.com/office/drawing/2014/main" id="{554F3A11-EEA8-42B0-904A-8D56848B8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34" y="5951539"/>
            <a:ext cx="14393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ymbol zastępczy tekstu 2"/>
          <p:cNvSpPr>
            <a:spLocks noGrp="1"/>
          </p:cNvSpPr>
          <p:nvPr>
            <p:ph type="body" idx="10"/>
          </p:nvPr>
        </p:nvSpPr>
        <p:spPr>
          <a:xfrm>
            <a:off x="6272226" y="2492896"/>
            <a:ext cx="5751841" cy="1152128"/>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25" name="Symbol zastępczy obrazu 2"/>
          <p:cNvSpPr>
            <a:spLocks noGrp="1"/>
          </p:cNvSpPr>
          <p:nvPr>
            <p:ph type="pic" idx="1"/>
          </p:nvPr>
        </p:nvSpPr>
        <p:spPr>
          <a:xfrm>
            <a:off x="1871531" y="116632"/>
            <a:ext cx="4224469" cy="66247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p>
        </p:txBody>
      </p:sp>
      <p:sp>
        <p:nvSpPr>
          <p:cNvPr id="10" name="Symbol zastępczy tekstu 2"/>
          <p:cNvSpPr>
            <a:spLocks noGrp="1"/>
          </p:cNvSpPr>
          <p:nvPr>
            <p:ph type="body" idx="11"/>
          </p:nvPr>
        </p:nvSpPr>
        <p:spPr>
          <a:xfrm>
            <a:off x="6272226" y="116632"/>
            <a:ext cx="5751841" cy="2232248"/>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1">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8" name="Symbol zastępczy zawartości 2"/>
          <p:cNvSpPr>
            <a:spLocks noGrp="1"/>
          </p:cNvSpPr>
          <p:nvPr>
            <p:ph sz="half" idx="12"/>
          </p:nvPr>
        </p:nvSpPr>
        <p:spPr>
          <a:xfrm>
            <a:off x="6272225" y="3861048"/>
            <a:ext cx="5751843" cy="2880320"/>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Prostokąt 8">
            <a:extLst>
              <a:ext uri="{FF2B5EF4-FFF2-40B4-BE49-F238E27FC236}">
                <a16:creationId xmlns:a16="http://schemas.microsoft.com/office/drawing/2014/main" id="{044D2146-237E-446E-96A3-073E895DF9EF}"/>
              </a:ext>
            </a:extLst>
          </p:cNvPr>
          <p:cNvSpPr/>
          <p:nvPr userDrawn="1"/>
        </p:nvSpPr>
        <p:spPr>
          <a:xfrm>
            <a:off x="0" y="0"/>
            <a:ext cx="1678918"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pic>
        <p:nvPicPr>
          <p:cNvPr id="20" name="Obraz 19">
            <a:extLst>
              <a:ext uri="{FF2B5EF4-FFF2-40B4-BE49-F238E27FC236}">
                <a16:creationId xmlns:a16="http://schemas.microsoft.com/office/drawing/2014/main" id="{AE9F8729-CB38-4705-BC57-D32B8B1B9A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3082" y="136681"/>
            <a:ext cx="1232561" cy="2127893"/>
          </a:xfrm>
          <a:prstGeom prst="rect">
            <a:avLst/>
          </a:prstGeom>
        </p:spPr>
      </p:pic>
      <p:sp>
        <p:nvSpPr>
          <p:cNvPr id="23" name="Prostokąt 22">
            <a:extLst>
              <a:ext uri="{FF2B5EF4-FFF2-40B4-BE49-F238E27FC236}">
                <a16:creationId xmlns:a16="http://schemas.microsoft.com/office/drawing/2014/main" id="{233517F7-AC92-4711-A134-3525EF63D49D}"/>
              </a:ext>
            </a:extLst>
          </p:cNvPr>
          <p:cNvSpPr/>
          <p:nvPr userDrawn="1"/>
        </p:nvSpPr>
        <p:spPr>
          <a:xfrm>
            <a:off x="288388" y="5013176"/>
            <a:ext cx="1152128" cy="1368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l-PL"/>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pl-PL" dirty="0"/>
          </a:p>
        </p:txBody>
      </p:sp>
      <p:pic>
        <p:nvPicPr>
          <p:cNvPr id="24" name="Symbol zastępczy obrazu 4">
            <a:extLst>
              <a:ext uri="{FF2B5EF4-FFF2-40B4-BE49-F238E27FC236}">
                <a16:creationId xmlns:a16="http://schemas.microsoft.com/office/drawing/2014/main" id="{4978960D-5E62-47B8-B987-8B51D5F41FB5}"/>
              </a:ext>
            </a:extLst>
          </p:cNvPr>
          <p:cNvPicPr>
            <a:picLocks noChangeAspect="1"/>
          </p:cNvPicPr>
          <p:nvPr userDrawn="1"/>
        </p:nvPicPr>
        <p:blipFill>
          <a:blip r:embed="rId4">
            <a:extLst>
              <a:ext uri="{28A0092B-C50C-407E-A947-70E740481C1C}">
                <a14:useLocalDpi xmlns:a14="http://schemas.microsoft.com/office/drawing/2010/main" val="0"/>
              </a:ext>
            </a:extLst>
          </a:blip>
          <a:srcRect l="2492" t="-3056" r="-542" b="2946"/>
          <a:stretch>
            <a:fillRect/>
          </a:stretch>
        </p:blipFill>
        <p:spPr bwMode="auto">
          <a:xfrm>
            <a:off x="461191" y="5734137"/>
            <a:ext cx="796922" cy="567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Obraz 25">
            <a:extLst>
              <a:ext uri="{FF2B5EF4-FFF2-40B4-BE49-F238E27FC236}">
                <a16:creationId xmlns:a16="http://schemas.microsoft.com/office/drawing/2014/main" id="{5A4122E7-9E6B-43B2-84C0-537E3099DD4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832" y="5162692"/>
            <a:ext cx="937241" cy="426715"/>
          </a:xfrm>
          <a:prstGeom prst="rect">
            <a:avLst/>
          </a:prstGeom>
        </p:spPr>
      </p:pic>
    </p:spTree>
    <p:extLst>
      <p:ext uri="{BB962C8B-B14F-4D97-AF65-F5344CB8AC3E}">
        <p14:creationId xmlns:p14="http://schemas.microsoft.com/office/powerpoint/2010/main" val="1810804369"/>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7" name="pole tekstowe 4">
            <a:extLst>
              <a:ext uri="{FF2B5EF4-FFF2-40B4-BE49-F238E27FC236}">
                <a16:creationId xmlns:a16="http://schemas.microsoft.com/office/drawing/2014/main" id="{C86E8BA2-DF0C-4553-ABEE-2AA703CAD54C}"/>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5A7CBBD8-F20F-4CFA-A1C0-A2BD928C98EE}"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5" name="Symbol zastępczy zawartości 2"/>
          <p:cNvSpPr>
            <a:spLocks noGrp="1"/>
          </p:cNvSpPr>
          <p:nvPr>
            <p:ph sz="half" idx="1"/>
          </p:nvPr>
        </p:nvSpPr>
        <p:spPr>
          <a:xfrm>
            <a:off x="1007433" y="1556792"/>
            <a:ext cx="11016635" cy="5256584"/>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8" name="Symbol zastępczy tekstu 2"/>
          <p:cNvSpPr>
            <a:spLocks noGrp="1"/>
          </p:cNvSpPr>
          <p:nvPr>
            <p:ph type="body" idx="10"/>
          </p:nvPr>
        </p:nvSpPr>
        <p:spPr>
          <a:xfrm>
            <a:off x="1007434" y="116632"/>
            <a:ext cx="11046297"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9" name="Symbol zastępczy tekstu 2"/>
          <p:cNvSpPr>
            <a:spLocks noGrp="1"/>
          </p:cNvSpPr>
          <p:nvPr>
            <p:ph type="body" idx="11"/>
          </p:nvPr>
        </p:nvSpPr>
        <p:spPr>
          <a:xfrm>
            <a:off x="1007433" y="620688"/>
            <a:ext cx="11046299"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0" name="Prostokąt 9">
            <a:extLst>
              <a:ext uri="{FF2B5EF4-FFF2-40B4-BE49-F238E27FC236}">
                <a16:creationId xmlns:a16="http://schemas.microsoft.com/office/drawing/2014/main" id="{92C32551-02FA-4391-BD24-420530585A40}"/>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pic>
        <p:nvPicPr>
          <p:cNvPr id="13" name="Obraz 12">
            <a:extLst>
              <a:ext uri="{FF2B5EF4-FFF2-40B4-BE49-F238E27FC236}">
                <a16:creationId xmlns:a16="http://schemas.microsoft.com/office/drawing/2014/main" id="{C303F6B8-DC1A-451A-B7C8-76DEF78CDD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3948861775"/>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główek sekcji">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446A836-1F6A-44FD-A507-72760F9AD1E7}"/>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4">
            <a:extLst>
              <a:ext uri="{FF2B5EF4-FFF2-40B4-BE49-F238E27FC236}">
                <a16:creationId xmlns:a16="http://schemas.microsoft.com/office/drawing/2014/main" id="{8C20DE13-7457-4626-BE75-0D6CC48F2241}"/>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DE4C6FF5-B562-440C-B37F-2991087E69D0}"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8" name="Symbol zastępczy obrazu 2"/>
          <p:cNvSpPr>
            <a:spLocks noGrp="1"/>
          </p:cNvSpPr>
          <p:nvPr>
            <p:ph type="pic" idx="1"/>
          </p:nvPr>
        </p:nvSpPr>
        <p:spPr>
          <a:xfrm>
            <a:off x="1007434" y="1844824"/>
            <a:ext cx="4896545" cy="49685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9" name="Symbol zastępczy zawartości 2"/>
          <p:cNvSpPr>
            <a:spLocks noGrp="1"/>
          </p:cNvSpPr>
          <p:nvPr>
            <p:ph idx="11"/>
          </p:nvPr>
        </p:nvSpPr>
        <p:spPr>
          <a:xfrm>
            <a:off x="6095238" y="1844824"/>
            <a:ext cx="5953423" cy="496855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4" name="Symbol zastępczy tekstu 2"/>
          <p:cNvSpPr>
            <a:spLocks noGrp="1"/>
          </p:cNvSpPr>
          <p:nvPr>
            <p:ph type="body" idx="12"/>
          </p:nvPr>
        </p:nvSpPr>
        <p:spPr>
          <a:xfrm>
            <a:off x="1007434" y="116632"/>
            <a:ext cx="11016633"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5" name="Symbol zastępczy tekstu 2"/>
          <p:cNvSpPr>
            <a:spLocks noGrp="1"/>
          </p:cNvSpPr>
          <p:nvPr>
            <p:ph type="body" idx="10"/>
          </p:nvPr>
        </p:nvSpPr>
        <p:spPr>
          <a:xfrm>
            <a:off x="1007433" y="1120626"/>
            <a:ext cx="11041227"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6" name="Obraz 15">
            <a:extLst>
              <a:ext uri="{FF2B5EF4-FFF2-40B4-BE49-F238E27FC236}">
                <a16:creationId xmlns:a16="http://schemas.microsoft.com/office/drawing/2014/main" id="{EAFB6B00-2019-4AD7-82E4-7DCE973AB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97735381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85B50D36-29A4-4384-AB09-BBD226989967}"/>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7" name="pole tekstowe 4">
            <a:extLst>
              <a:ext uri="{FF2B5EF4-FFF2-40B4-BE49-F238E27FC236}">
                <a16:creationId xmlns:a16="http://schemas.microsoft.com/office/drawing/2014/main" id="{3ECACFEE-8855-436E-B24A-E1DC4A4FB3D2}"/>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F1D416BD-FDA9-41E2-9ABB-44EC43B1E1FC}"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3" name="Symbol zastępczy zawartości 2"/>
          <p:cNvSpPr>
            <a:spLocks noGrp="1"/>
          </p:cNvSpPr>
          <p:nvPr>
            <p:ph sz="half" idx="1"/>
          </p:nvPr>
        </p:nvSpPr>
        <p:spPr>
          <a:xfrm>
            <a:off x="1007434" y="1628801"/>
            <a:ext cx="5376599" cy="5112567"/>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zawartości 2"/>
          <p:cNvSpPr>
            <a:spLocks noGrp="1"/>
          </p:cNvSpPr>
          <p:nvPr>
            <p:ph sz="half" idx="11"/>
          </p:nvPr>
        </p:nvSpPr>
        <p:spPr>
          <a:xfrm>
            <a:off x="6576054" y="1628801"/>
            <a:ext cx="5477679" cy="5112566"/>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tekstu 2"/>
          <p:cNvSpPr>
            <a:spLocks noGrp="1"/>
          </p:cNvSpPr>
          <p:nvPr>
            <p:ph type="body" idx="10"/>
          </p:nvPr>
        </p:nvSpPr>
        <p:spPr>
          <a:xfrm>
            <a:off x="1007434" y="44624"/>
            <a:ext cx="11046297" cy="50405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200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3" name="Symbol zastępczy tekstu 2"/>
          <p:cNvSpPr>
            <a:spLocks noGrp="1"/>
          </p:cNvSpPr>
          <p:nvPr>
            <p:ph type="body" idx="12"/>
          </p:nvPr>
        </p:nvSpPr>
        <p:spPr>
          <a:xfrm>
            <a:off x="1007433" y="548680"/>
            <a:ext cx="11046299"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5" name="Obraz 14">
            <a:extLst>
              <a:ext uri="{FF2B5EF4-FFF2-40B4-BE49-F238E27FC236}">
                <a16:creationId xmlns:a16="http://schemas.microsoft.com/office/drawing/2014/main" id="{3824B075-17CA-4CAF-B059-6272213C2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2361554396"/>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ównanie">
    <p:spTree>
      <p:nvGrpSpPr>
        <p:cNvPr id="1" name=""/>
        <p:cNvGrpSpPr/>
        <p:nvPr/>
      </p:nvGrpSpPr>
      <p:grpSpPr>
        <a:xfrm>
          <a:off x="0" y="0"/>
          <a:ext cx="0" cy="0"/>
          <a:chOff x="0" y="0"/>
          <a:chExt cx="0" cy="0"/>
        </a:xfrm>
      </p:grpSpPr>
      <p:sp>
        <p:nvSpPr>
          <p:cNvPr id="13" name="Prostokąt 12">
            <a:extLst>
              <a:ext uri="{FF2B5EF4-FFF2-40B4-BE49-F238E27FC236}">
                <a16:creationId xmlns:a16="http://schemas.microsoft.com/office/drawing/2014/main" id="{C6E2C7D1-3BD9-4A24-B4CF-104AFC655614}"/>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8" name="pole tekstowe 4">
            <a:extLst>
              <a:ext uri="{FF2B5EF4-FFF2-40B4-BE49-F238E27FC236}">
                <a16:creationId xmlns:a16="http://schemas.microsoft.com/office/drawing/2014/main" id="{719BE861-94A7-4968-91BA-65140916077B}"/>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EB2396A7-488D-4B29-B27E-B1F82536D5BA}"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11" name="Symbol zastępczy zawartości 2"/>
          <p:cNvSpPr>
            <a:spLocks noGrp="1"/>
          </p:cNvSpPr>
          <p:nvPr>
            <p:ph sz="half" idx="1"/>
          </p:nvPr>
        </p:nvSpPr>
        <p:spPr>
          <a:xfrm>
            <a:off x="1007435" y="1628801"/>
            <a:ext cx="5400552"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2" name="Symbol zastępczy zawartości 2"/>
          <p:cNvSpPr>
            <a:spLocks noGrp="1"/>
          </p:cNvSpPr>
          <p:nvPr>
            <p:ph sz="half" idx="11"/>
          </p:nvPr>
        </p:nvSpPr>
        <p:spPr>
          <a:xfrm>
            <a:off x="6672064" y="1628801"/>
            <a:ext cx="5400552" cy="5184575"/>
          </a:xfrm>
        </p:spPr>
        <p:txBody>
          <a:bodyPr lIns="0" rIns="0"/>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2"/>
          <p:cNvSpPr>
            <a:spLocks noGrp="1"/>
          </p:cNvSpPr>
          <p:nvPr>
            <p:ph type="body" idx="12"/>
          </p:nvPr>
        </p:nvSpPr>
        <p:spPr>
          <a:xfrm>
            <a:off x="1007434" y="116632"/>
            <a:ext cx="11016633" cy="864096"/>
          </a:xfrm>
        </p:spPr>
        <p:txBody>
          <a:bodyPr lIns="0" anchor="ctr"/>
          <a:lstStyle>
            <a:lvl1pPr marL="0" marR="0" indent="0" algn="l" defTabSz="914400" rtl="0" eaLnBrk="1" fontAlgn="base" latinLnBrk="0" hangingPunct="1">
              <a:lnSpc>
                <a:spcPct val="100000"/>
              </a:lnSpc>
              <a:spcBef>
                <a:spcPct val="20000"/>
              </a:spcBef>
              <a:spcAft>
                <a:spcPct val="0"/>
              </a:spcAft>
              <a:buClrTx/>
              <a:buSzTx/>
              <a:buFontTx/>
              <a:buNone/>
              <a:tabLst/>
              <a:defRPr sz="4400" b="0">
                <a:solidFill>
                  <a:schemeClr val="tx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7" name="Symbol zastępczy tekstu 2"/>
          <p:cNvSpPr>
            <a:spLocks noGrp="1"/>
          </p:cNvSpPr>
          <p:nvPr>
            <p:ph type="body" idx="10"/>
          </p:nvPr>
        </p:nvSpPr>
        <p:spPr>
          <a:xfrm>
            <a:off x="1007435" y="1120626"/>
            <a:ext cx="5400552"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19" name="Symbol zastępczy tekstu 2"/>
          <p:cNvSpPr>
            <a:spLocks noGrp="1"/>
          </p:cNvSpPr>
          <p:nvPr>
            <p:ph type="body" idx="13"/>
          </p:nvPr>
        </p:nvSpPr>
        <p:spPr>
          <a:xfrm>
            <a:off x="6672064" y="1120626"/>
            <a:ext cx="5400552" cy="508175"/>
          </a:xfrm>
          <a:solidFill>
            <a:srgbClr val="C00000"/>
          </a:solidFill>
        </p:spPr>
        <p:txBody>
          <a:bodyPr lIns="108000" rIns="108000" anchor="ctr"/>
          <a:lstStyle>
            <a:lvl1pPr marL="0" marR="0" indent="0" algn="l" defTabSz="914400" rtl="0" eaLnBrk="1" fontAlgn="base" latinLnBrk="0" hangingPunct="1">
              <a:lnSpc>
                <a:spcPct val="100000"/>
              </a:lnSpc>
              <a:spcBef>
                <a:spcPct val="20000"/>
              </a:spcBef>
              <a:spcAft>
                <a:spcPct val="0"/>
              </a:spcAft>
              <a:buClrTx/>
              <a:buSzTx/>
              <a:buFontTx/>
              <a:buNone/>
              <a:tabLst/>
              <a:defRPr sz="1200">
                <a:solidFill>
                  <a:schemeClr val="bg1"/>
                </a:solidFill>
                <a:latin typeface="Calibri" panose="020F050202020403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pic>
        <p:nvPicPr>
          <p:cNvPr id="15" name="Obraz 14">
            <a:extLst>
              <a:ext uri="{FF2B5EF4-FFF2-40B4-BE49-F238E27FC236}">
                <a16:creationId xmlns:a16="http://schemas.microsoft.com/office/drawing/2014/main" id="{A62151E8-16EA-4C9B-BE36-3955B91A3E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627539376"/>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3CF7106-AAC5-4336-AEA0-B600B7DBB6D0}"/>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6" name="pole tekstowe 4">
            <a:extLst>
              <a:ext uri="{FF2B5EF4-FFF2-40B4-BE49-F238E27FC236}">
                <a16:creationId xmlns:a16="http://schemas.microsoft.com/office/drawing/2014/main" id="{CB9EE27C-4280-4699-B0FB-00C29EC06596}"/>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00900F33-D32C-4F5F-BC7D-BCD466A03069}"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911424" y="116632"/>
            <a:ext cx="4416491" cy="1318468"/>
          </a:xfrm>
        </p:spPr>
        <p:txBody>
          <a:bodyPr anchor="b"/>
          <a:lstStyle>
            <a:lvl1pPr algn="l">
              <a:defRPr sz="2000" b="1"/>
            </a:lvl1pPr>
          </a:lstStyle>
          <a:p>
            <a:r>
              <a:rPr lang="pl-PL"/>
              <a:t>Kliknij, aby edytować styl</a:t>
            </a:r>
            <a:endParaRPr lang="pl-PL" dirty="0"/>
          </a:p>
        </p:txBody>
      </p:sp>
      <p:sp>
        <p:nvSpPr>
          <p:cNvPr id="3" name="Symbol zastępczy zawartości 2"/>
          <p:cNvSpPr>
            <a:spLocks noGrp="1"/>
          </p:cNvSpPr>
          <p:nvPr>
            <p:ph idx="1"/>
          </p:nvPr>
        </p:nvSpPr>
        <p:spPr>
          <a:xfrm>
            <a:off x="5519936" y="116632"/>
            <a:ext cx="6528725" cy="66247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911424" y="1435100"/>
            <a:ext cx="4416491" cy="53062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pic>
        <p:nvPicPr>
          <p:cNvPr id="11" name="Obraz 10">
            <a:extLst>
              <a:ext uri="{FF2B5EF4-FFF2-40B4-BE49-F238E27FC236}">
                <a16:creationId xmlns:a16="http://schemas.microsoft.com/office/drawing/2014/main" id="{69125962-42A1-4453-833C-33FF69F7E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238823153"/>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FAC1082C-5AA9-4C8A-9F4F-BC1FBB2899FF}"/>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6" name="pole tekstowe 4">
            <a:extLst>
              <a:ext uri="{FF2B5EF4-FFF2-40B4-BE49-F238E27FC236}">
                <a16:creationId xmlns:a16="http://schemas.microsoft.com/office/drawing/2014/main" id="{38114D0A-9A9F-4AC0-AB2B-9D7ECEC1BFAF}"/>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570C72BC-1685-4E5C-9AB7-8C22C053D087}"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3005269" y="4800600"/>
            <a:ext cx="7315200" cy="566738"/>
          </a:xfrm>
        </p:spPr>
        <p:txBody>
          <a:bodyPr anchor="b"/>
          <a:lstStyle>
            <a:lvl1pPr algn="l">
              <a:defRPr sz="2000" b="1"/>
            </a:lvl1pPr>
          </a:lstStyle>
          <a:p>
            <a:r>
              <a:rPr lang="pl-PL"/>
              <a:t>Kliknij, aby edytować styl</a:t>
            </a:r>
            <a:endParaRPr lang="pl-PL" dirty="0"/>
          </a:p>
        </p:txBody>
      </p:sp>
      <p:sp>
        <p:nvSpPr>
          <p:cNvPr id="3" name="Symbol zastępczy obrazu 2"/>
          <p:cNvSpPr>
            <a:spLocks noGrp="1"/>
          </p:cNvSpPr>
          <p:nvPr>
            <p:ph type="pic" idx="1"/>
          </p:nvPr>
        </p:nvSpPr>
        <p:spPr>
          <a:xfrm>
            <a:off x="1007435" y="283"/>
            <a:ext cx="11184061" cy="47272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a:t>Kliknij ikonę, aby dodać obraz</a:t>
            </a:r>
            <a:endParaRPr lang="pl-PL" noProof="0" dirty="0"/>
          </a:p>
        </p:txBody>
      </p:sp>
      <p:sp>
        <p:nvSpPr>
          <p:cNvPr id="4" name="Symbol zastępczy tekstu 3"/>
          <p:cNvSpPr>
            <a:spLocks noGrp="1"/>
          </p:cNvSpPr>
          <p:nvPr>
            <p:ph type="body" sz="half" idx="2"/>
          </p:nvPr>
        </p:nvSpPr>
        <p:spPr>
          <a:xfrm>
            <a:off x="300526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pic>
        <p:nvPicPr>
          <p:cNvPr id="11" name="Obraz 10">
            <a:extLst>
              <a:ext uri="{FF2B5EF4-FFF2-40B4-BE49-F238E27FC236}">
                <a16:creationId xmlns:a16="http://schemas.microsoft.com/office/drawing/2014/main" id="{BF0F1EC3-0F5E-4C45-8FAD-72B567C418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1829431103"/>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id="{3BFB7953-19B6-41F5-AAD5-D23DCF4695E6}"/>
              </a:ext>
            </a:extLst>
          </p:cNvPr>
          <p:cNvSpPr/>
          <p:nvPr userDrawn="1"/>
        </p:nvSpPr>
        <p:spPr>
          <a:xfrm>
            <a:off x="0" y="0"/>
            <a:ext cx="839501" cy="6858000"/>
          </a:xfrm>
          <a:prstGeom prst="rect">
            <a:avLst/>
          </a:prstGeom>
          <a:solidFill>
            <a:srgbClr val="B11D0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l-PL"/>
          </a:p>
        </p:txBody>
      </p:sp>
      <p:sp>
        <p:nvSpPr>
          <p:cNvPr id="5" name="pole tekstowe 4">
            <a:extLst>
              <a:ext uri="{FF2B5EF4-FFF2-40B4-BE49-F238E27FC236}">
                <a16:creationId xmlns:a16="http://schemas.microsoft.com/office/drawing/2014/main" id="{9776E1DE-8E59-4FAF-828C-A1E3A9F6DCC8}"/>
              </a:ext>
            </a:extLst>
          </p:cNvPr>
          <p:cNvSpPr txBox="1">
            <a:spLocks noChangeArrowheads="1"/>
          </p:cNvSpPr>
          <p:nvPr/>
        </p:nvSpPr>
        <p:spPr bwMode="auto">
          <a:xfrm>
            <a:off x="0" y="6546851"/>
            <a:ext cx="81491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fld id="{2378A4F9-4C6D-448A-9C2B-718DC76E7A0A}" type="slidenum">
              <a:rPr lang="pl-PL" altLang="pl-PL" sz="1000">
                <a:solidFill>
                  <a:schemeClr val="bg1"/>
                </a:solidFill>
                <a:latin typeface="Calibri" panose="020F0502020204030204" pitchFamily="34" charset="0"/>
              </a:rPr>
              <a:pPr algn="ctr" eaLnBrk="1" hangingPunct="1"/>
              <a:t>‹#›</a:t>
            </a:fld>
            <a:endParaRPr lang="pl-PL" altLang="pl-PL" sz="1000">
              <a:solidFill>
                <a:schemeClr val="bg1"/>
              </a:solidFill>
              <a:latin typeface="Calibri" panose="020F0502020204030204" pitchFamily="34" charset="0"/>
            </a:endParaRPr>
          </a:p>
        </p:txBody>
      </p:sp>
      <p:sp>
        <p:nvSpPr>
          <p:cNvPr id="2" name="Tytuł 1"/>
          <p:cNvSpPr>
            <a:spLocks noGrp="1"/>
          </p:cNvSpPr>
          <p:nvPr>
            <p:ph type="title"/>
          </p:nvPr>
        </p:nvSpPr>
        <p:spPr>
          <a:xfrm>
            <a:off x="1007435" y="116632"/>
            <a:ext cx="11041227" cy="1548656"/>
          </a:xfrm>
        </p:spPr>
        <p:txBody>
          <a:bodyPr/>
          <a:lstStyle>
            <a:lvl1pPr>
              <a:defRPr b="0"/>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007435" y="1772817"/>
            <a:ext cx="11041227" cy="496855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pic>
        <p:nvPicPr>
          <p:cNvPr id="10" name="Obraz 9">
            <a:extLst>
              <a:ext uri="{FF2B5EF4-FFF2-40B4-BE49-F238E27FC236}">
                <a16:creationId xmlns:a16="http://schemas.microsoft.com/office/drawing/2014/main" id="{F438BA98-E092-4BD0-BCD1-4BCE3BD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902" y="136681"/>
            <a:ext cx="537031" cy="927131"/>
          </a:xfrm>
          <a:prstGeom prst="rect">
            <a:avLst/>
          </a:prstGeom>
        </p:spPr>
      </p:pic>
    </p:spTree>
    <p:extLst>
      <p:ext uri="{BB962C8B-B14F-4D97-AF65-F5344CB8AC3E}">
        <p14:creationId xmlns:p14="http://schemas.microsoft.com/office/powerpoint/2010/main" val="413214643"/>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4">
            <a:extLst>
              <a:ext uri="{FF2B5EF4-FFF2-40B4-BE49-F238E27FC236}">
                <a16:creationId xmlns:a16="http://schemas.microsoft.com/office/drawing/2014/main" id="{A9D2542B-478A-4E26-A12F-4232999A5911}"/>
              </a:ext>
            </a:extLst>
          </p:cNvPr>
          <p:cNvSpPr>
            <a:spLocks noGrp="1" noChangeArrowheads="1"/>
          </p:cNvSpPr>
          <p:nvPr>
            <p:ph type="title"/>
          </p:nvPr>
        </p:nvSpPr>
        <p:spPr bwMode="auto">
          <a:xfrm>
            <a:off x="143934" y="115888"/>
            <a:ext cx="11040533" cy="154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15">
            <a:extLst>
              <a:ext uri="{FF2B5EF4-FFF2-40B4-BE49-F238E27FC236}">
                <a16:creationId xmlns:a16="http://schemas.microsoft.com/office/drawing/2014/main" id="{3201AC01-9E6A-4CE5-A822-FEB3753C664A}"/>
              </a:ext>
            </a:extLst>
          </p:cNvPr>
          <p:cNvSpPr>
            <a:spLocks noGrp="1" noChangeArrowheads="1"/>
          </p:cNvSpPr>
          <p:nvPr>
            <p:ph type="body" idx="1"/>
          </p:nvPr>
        </p:nvSpPr>
        <p:spPr bwMode="auto">
          <a:xfrm>
            <a:off x="143934" y="1773239"/>
            <a:ext cx="11040533"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transition>
    <p:randomBar/>
  </p:transition>
  <p:txStyles>
    <p:titleStyle>
      <a:lvl1pPr algn="l" rtl="0" eaLnBrk="1" fontAlgn="base" hangingPunct="1">
        <a:spcBef>
          <a:spcPct val="0"/>
        </a:spcBef>
        <a:spcAft>
          <a:spcPct val="0"/>
        </a:spcAft>
        <a:defRPr sz="36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1"/>
          </a:solidFill>
          <a:latin typeface="Calibri" panose="020F0502020204030204" pitchFamily="34" charset="0"/>
        </a:defRPr>
      </a:lvl2pPr>
      <a:lvl3pPr algn="l" rtl="0" eaLnBrk="1" fontAlgn="base" hangingPunct="1">
        <a:spcBef>
          <a:spcPct val="0"/>
        </a:spcBef>
        <a:spcAft>
          <a:spcPct val="0"/>
        </a:spcAft>
        <a:defRPr sz="3600">
          <a:solidFill>
            <a:schemeClr val="tx1"/>
          </a:solidFill>
          <a:latin typeface="Calibri" panose="020F0502020204030204" pitchFamily="34" charset="0"/>
        </a:defRPr>
      </a:lvl3pPr>
      <a:lvl4pPr algn="l" rtl="0" eaLnBrk="1" fontAlgn="base" hangingPunct="1">
        <a:spcBef>
          <a:spcPct val="0"/>
        </a:spcBef>
        <a:spcAft>
          <a:spcPct val="0"/>
        </a:spcAft>
        <a:defRPr sz="3600">
          <a:solidFill>
            <a:schemeClr val="tx1"/>
          </a:solidFill>
          <a:latin typeface="Calibri" panose="020F0502020204030204" pitchFamily="34" charset="0"/>
        </a:defRPr>
      </a:lvl4pPr>
      <a:lvl5pPr algn="l" rtl="0" eaLnBrk="1" fontAlgn="base" hangingPunct="1">
        <a:spcBef>
          <a:spcPct val="0"/>
        </a:spcBef>
        <a:spcAft>
          <a:spcPct val="0"/>
        </a:spcAft>
        <a:defRPr sz="3600">
          <a:solidFill>
            <a:schemeClr val="tx1"/>
          </a:solidFill>
          <a:latin typeface="Calibri" panose="020F0502020204030204"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yz@pwr.edu.pl" TargetMode="External"/><Relationship Id="rId2" Type="http://schemas.openxmlformats.org/officeDocument/2006/relationships/hyperlink" Target="mailto:grzegorz.lesiuk@pwr.edu.pl" TargetMode="Externa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bip-project.pwr.edu.pl/registration" TargetMode="External"/><Relationship Id="rId2" Type="http://schemas.openxmlformats.org/officeDocument/2006/relationships/hyperlink" Target="https://wm.pwr.edu.pl/en/"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hyperlink" Target="mailto:bip-project@pwr.edu.p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drugidom.pwr.edu.pl/" TargetMode="External"/><Relationship Id="rId2" Type="http://schemas.openxmlformats.org/officeDocument/2006/relationships/hyperlink" Target="https://dwm.pwr.edu.pl/fcp/2GBUKOQtTKlQhbx08SlkTUQNBUWRuHQwFDBoIVURNWHVBG1gnBVcoFW8SETZKHg/7/public/erasmus_studia_2021/bannery/international-students-guide_1_2.pdf"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8" Type="http://schemas.openxmlformats.org/officeDocument/2006/relationships/hyperlink" Target="https://pwr.edu.pl/en/" TargetMode="Externa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hyperlink" Target="https://www.up.pt/portal/en/" TargetMode="External"/><Relationship Id="rId12"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hyperlink" Target="https://www.vut.cz/en/?aid_redir=1" TargetMode="External"/><Relationship Id="rId11" Type="http://schemas.openxmlformats.org/officeDocument/2006/relationships/image" Target="../media/image25.png"/><Relationship Id="rId5" Type="http://schemas.openxmlformats.org/officeDocument/2006/relationships/hyperlink" Target="https://www.rtu.lv/en" TargetMode="External"/><Relationship Id="rId10" Type="http://schemas.openxmlformats.org/officeDocument/2006/relationships/image" Target="../media/image24.jpg"/><Relationship Id="rId4" Type="http://schemas.openxmlformats.org/officeDocument/2006/relationships/hyperlink" Target="https://www.b-tu.de/en/"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rasmusbip.org/list-of-bips/" TargetMode="External"/><Relationship Id="rId7" Type="http://schemas.openxmlformats.org/officeDocument/2006/relationships/image" Target="../media/image6.png"/><Relationship Id="rId2" Type="http://schemas.openxmlformats.org/officeDocument/2006/relationships/hyperlink" Target="https://erasmusbip.org/" TargetMode="External"/><Relationship Id="rId1" Type="http://schemas.openxmlformats.org/officeDocument/2006/relationships/slideLayout" Target="../slideLayouts/slideLayout3.xml"/><Relationship Id="rId6" Type="http://schemas.openxmlformats.org/officeDocument/2006/relationships/hyperlink" Target="https://crm.pwr.edu.pl/pracownicy/blended-intensive-programmes" TargetMode="External"/><Relationship Id="rId5" Type="http://schemas.openxmlformats.org/officeDocument/2006/relationships/hyperlink" Target="https://op.europa.eu/en/publication-detail/-/publication/8a4bbab0-540d-11ed-92ed-01aa75ed71a1/language-en" TargetMode="External"/><Relationship Id="rId4" Type="http://schemas.openxmlformats.org/officeDocument/2006/relationships/hyperlink" Target="https://op.europa.eu/en/web/eu-law-and-publications/publication-detail/-/publication/5bfb9d57-62be-11f0-bf4e-01aa75ed71a1/language-en" TargetMode="Externa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0;p1">
            <a:extLst>
              <a:ext uri="{FF2B5EF4-FFF2-40B4-BE49-F238E27FC236}">
                <a16:creationId xmlns:a16="http://schemas.microsoft.com/office/drawing/2014/main" id="{03825F93-4EFD-1AF5-9F40-4CEB81554482}"/>
              </a:ext>
            </a:extLst>
          </p:cNvPr>
          <p:cNvSpPr txBox="1">
            <a:spLocks/>
          </p:cNvSpPr>
          <p:nvPr/>
        </p:nvSpPr>
        <p:spPr>
          <a:xfrm>
            <a:off x="1568348" y="2375085"/>
            <a:ext cx="10000260" cy="1537579"/>
          </a:xfrm>
          <a:prstGeom prst="rect">
            <a:avLst/>
          </a:prstGeom>
          <a:noFill/>
          <a:ln>
            <a:noFill/>
          </a:ln>
        </p:spPr>
        <p:txBody>
          <a:bodyPr spcFirstLastPara="1" wrap="square" lIns="91425" tIns="45700" rIns="91425" bIns="45700" anchor="b" anchorCtr="0">
            <a:normAutofit fontScale="97500"/>
          </a:bodyPr>
          <a:lstStyle>
            <a:lvl1pPr algn="l" rtl="0" eaLnBrk="1" fontAlgn="base" hangingPunct="1">
              <a:spcBef>
                <a:spcPct val="0"/>
              </a:spcBef>
              <a:spcAft>
                <a:spcPct val="0"/>
              </a:spcAft>
              <a:defRPr sz="36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1"/>
                </a:solidFill>
                <a:latin typeface="Calibri" panose="020F0502020204030204" pitchFamily="34" charset="0"/>
              </a:defRPr>
            </a:lvl2pPr>
            <a:lvl3pPr algn="l" rtl="0" eaLnBrk="1" fontAlgn="base" hangingPunct="1">
              <a:spcBef>
                <a:spcPct val="0"/>
              </a:spcBef>
              <a:spcAft>
                <a:spcPct val="0"/>
              </a:spcAft>
              <a:defRPr sz="3600">
                <a:solidFill>
                  <a:schemeClr val="tx1"/>
                </a:solidFill>
                <a:latin typeface="Calibri" panose="020F0502020204030204" pitchFamily="34" charset="0"/>
              </a:defRPr>
            </a:lvl3pPr>
            <a:lvl4pPr algn="l" rtl="0" eaLnBrk="1" fontAlgn="base" hangingPunct="1">
              <a:spcBef>
                <a:spcPct val="0"/>
              </a:spcBef>
              <a:spcAft>
                <a:spcPct val="0"/>
              </a:spcAft>
              <a:defRPr sz="3600">
                <a:solidFill>
                  <a:schemeClr val="tx1"/>
                </a:solidFill>
                <a:latin typeface="Calibri" panose="020F0502020204030204" pitchFamily="34" charset="0"/>
              </a:defRPr>
            </a:lvl4pPr>
            <a:lvl5pPr algn="l" rtl="0" eaLnBrk="1" fontAlgn="base" hangingPunct="1">
              <a:spcBef>
                <a:spcPct val="0"/>
              </a:spcBef>
              <a:spcAft>
                <a:spcPct val="0"/>
              </a:spcAft>
              <a:defRPr sz="3600">
                <a:solidFill>
                  <a:schemeClr val="tx1"/>
                </a:solidFill>
                <a:latin typeface="Calibri" panose="020F0502020204030204"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a:lstStyle>
          <a:p>
            <a:pPr algn="ctr">
              <a:lnSpc>
                <a:spcPct val="90000"/>
              </a:lnSpc>
              <a:spcBef>
                <a:spcPts val="0"/>
              </a:spcBef>
              <a:spcAft>
                <a:spcPts val="0"/>
              </a:spcAft>
              <a:buClr>
                <a:srgbClr val="74B730"/>
              </a:buClr>
              <a:buSzPct val="100000"/>
              <a:buFont typeface="Calibri"/>
              <a:buNone/>
            </a:pPr>
            <a:r>
              <a:rPr lang="en-US" b="0" i="0" dirty="0">
                <a:solidFill>
                  <a:srgbClr val="308FB9"/>
                </a:solidFill>
                <a:effectLst/>
                <a:latin typeface="Proxima Nova"/>
              </a:rPr>
              <a:t>How to Build Effective BIPs – Sharing best practices</a:t>
            </a:r>
            <a:endParaRPr lang="pl-PL" b="1" kern="0" dirty="0">
              <a:solidFill>
                <a:srgbClr val="308FB9"/>
              </a:solidFill>
              <a:latin typeface="Calibri"/>
              <a:ea typeface="Calibri"/>
              <a:cs typeface="Calibri"/>
              <a:sym typeface="Calibri"/>
            </a:endParaRPr>
          </a:p>
          <a:p>
            <a:pPr algn="ctr">
              <a:lnSpc>
                <a:spcPct val="90000"/>
              </a:lnSpc>
              <a:spcBef>
                <a:spcPts val="0"/>
              </a:spcBef>
              <a:spcAft>
                <a:spcPts val="0"/>
              </a:spcAft>
              <a:buClr>
                <a:srgbClr val="74B730"/>
              </a:buClr>
              <a:buSzPct val="100000"/>
              <a:buFont typeface="Calibri"/>
              <a:buNone/>
            </a:pPr>
            <a:r>
              <a:rPr lang="fr-BE" b="1" kern="0" dirty="0">
                <a:solidFill>
                  <a:srgbClr val="308FB9"/>
                </a:solidFill>
                <a:latin typeface="Calibri"/>
                <a:ea typeface="Calibri"/>
                <a:cs typeface="Calibri"/>
                <a:sym typeface="Calibri"/>
              </a:rPr>
              <a:t>Blended Intensive Programmes (</a:t>
            </a:r>
            <a:r>
              <a:rPr lang="fr-BE" b="1" kern="0" dirty="0" err="1">
                <a:solidFill>
                  <a:srgbClr val="308FB9"/>
                </a:solidFill>
                <a:latin typeface="Calibri"/>
                <a:ea typeface="Calibri"/>
                <a:cs typeface="Calibri"/>
                <a:sym typeface="Calibri"/>
              </a:rPr>
              <a:t>BIPs</a:t>
            </a:r>
            <a:r>
              <a:rPr lang="fr-BE" b="1" kern="0" dirty="0">
                <a:solidFill>
                  <a:srgbClr val="308FB9"/>
                </a:solidFill>
                <a:latin typeface="Calibri"/>
                <a:ea typeface="Calibri"/>
                <a:cs typeface="Calibri"/>
                <a:sym typeface="Calibri"/>
              </a:rPr>
              <a:t>)</a:t>
            </a:r>
          </a:p>
        </p:txBody>
      </p:sp>
      <p:sp>
        <p:nvSpPr>
          <p:cNvPr id="10" name="Google Shape;36;p1">
            <a:extLst>
              <a:ext uri="{FF2B5EF4-FFF2-40B4-BE49-F238E27FC236}">
                <a16:creationId xmlns:a16="http://schemas.microsoft.com/office/drawing/2014/main" id="{717630BE-508F-7E89-20F6-E7D0E41D77B5}"/>
              </a:ext>
            </a:extLst>
          </p:cNvPr>
          <p:cNvSpPr txBox="1"/>
          <p:nvPr/>
        </p:nvSpPr>
        <p:spPr>
          <a:xfrm>
            <a:off x="2296639" y="4413045"/>
            <a:ext cx="3802800" cy="1446900"/>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rgbClr val="01AFC5"/>
              </a:buClr>
              <a:buSzPts val="2000"/>
              <a:buFont typeface="Noto Sans Symbols"/>
              <a:buNone/>
            </a:pPr>
            <a:r>
              <a:rPr lang="fr-BE" sz="2000" b="0" i="0" u="none" strike="noStrike" cap="none" dirty="0">
                <a:solidFill>
                  <a:schemeClr val="dk1"/>
                </a:solidFill>
                <a:latin typeface="Calibri"/>
                <a:ea typeface="Calibri"/>
                <a:cs typeface="Calibri"/>
                <a:sym typeface="Calibri"/>
              </a:rPr>
              <a:t>Prof. Grzegorz Lesiuk</a:t>
            </a:r>
            <a:endParaRPr sz="2000" b="0" i="0" u="none" strike="noStrike" cap="none" dirty="0">
              <a:solidFill>
                <a:schemeClr val="dk1"/>
              </a:solidFill>
              <a:latin typeface="Calibri"/>
              <a:ea typeface="Calibri"/>
              <a:cs typeface="Calibri"/>
              <a:sym typeface="Calibri"/>
            </a:endParaRPr>
          </a:p>
          <a:p>
            <a:pPr marL="0" marR="0" lvl="1" indent="0" algn="l" rtl="0">
              <a:lnSpc>
                <a:spcPct val="90000"/>
              </a:lnSpc>
              <a:spcBef>
                <a:spcPts val="400"/>
              </a:spcBef>
              <a:spcAft>
                <a:spcPts val="0"/>
              </a:spcAft>
              <a:buClr>
                <a:srgbClr val="01AFC5"/>
              </a:buClr>
              <a:buSzPts val="2000"/>
              <a:buFont typeface="Noto Sans Symbols"/>
              <a:buNone/>
            </a:pPr>
            <a:r>
              <a:rPr lang="fr-BE" sz="2000" b="0" i="0" u="sng" strike="noStrike" cap="none" dirty="0">
                <a:solidFill>
                  <a:schemeClr val="dk1"/>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grzegorz.lesiuk@pwr.edu.pl</a:t>
            </a:r>
            <a:endParaRPr sz="2000" b="0" i="0" u="none" strike="noStrike" cap="none" dirty="0">
              <a:solidFill>
                <a:schemeClr val="dk1"/>
              </a:solidFill>
              <a:latin typeface="Calibri"/>
              <a:ea typeface="Calibri"/>
              <a:cs typeface="Calibri"/>
              <a:sym typeface="Calibri"/>
            </a:endParaRPr>
          </a:p>
          <a:p>
            <a:pPr marL="0" marR="0" lvl="1" indent="0" algn="l" rtl="0">
              <a:lnSpc>
                <a:spcPct val="90000"/>
              </a:lnSpc>
              <a:spcBef>
                <a:spcPts val="400"/>
              </a:spcBef>
              <a:spcAft>
                <a:spcPts val="0"/>
              </a:spcAft>
              <a:buClr>
                <a:srgbClr val="01AFC5"/>
              </a:buClr>
              <a:buSzPts val="2000"/>
              <a:buFont typeface="Noto Sans Symbols"/>
              <a:buNone/>
            </a:pPr>
            <a:r>
              <a:rPr lang="fr-BE" sz="2000" dirty="0">
                <a:solidFill>
                  <a:schemeClr val="dk1"/>
                </a:solidFill>
                <a:latin typeface="Calibri"/>
                <a:ea typeface="Calibri"/>
                <a:cs typeface="Calibri"/>
                <a:sym typeface="Calibri"/>
              </a:rPr>
              <a:t>Mrs. </a:t>
            </a:r>
            <a:r>
              <a:rPr lang="pl-PL" sz="2000" dirty="0">
                <a:solidFill>
                  <a:schemeClr val="dk1"/>
                </a:solidFill>
                <a:latin typeface="Calibri"/>
                <a:ea typeface="Calibri"/>
                <a:cs typeface="Calibri"/>
                <a:sym typeface="Calibri"/>
              </a:rPr>
              <a:t>Anna Iwanowska</a:t>
            </a:r>
            <a:endParaRPr dirty="0"/>
          </a:p>
          <a:p>
            <a:pPr marL="0" marR="0" lvl="1" indent="0" algn="l" rtl="0">
              <a:lnSpc>
                <a:spcPct val="90000"/>
              </a:lnSpc>
              <a:spcBef>
                <a:spcPts val="400"/>
              </a:spcBef>
              <a:spcAft>
                <a:spcPts val="0"/>
              </a:spcAft>
              <a:buClr>
                <a:srgbClr val="01AFC5"/>
              </a:buClr>
              <a:buSzPts val="2000"/>
              <a:buFont typeface="Noto Sans Symbols"/>
              <a:buNone/>
            </a:pPr>
            <a:r>
              <a:rPr lang="pl-PL" sz="2000" u="sng" dirty="0" err="1">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Anna.Iwanowska</a:t>
            </a:r>
            <a:r>
              <a:rPr lang="fr-BE" sz="2000" u="sng"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@pwr.edu.pl</a:t>
            </a:r>
            <a:endParaRPr sz="2000" b="0" i="0" u="none" strike="noStrike" cap="none" dirty="0">
              <a:solidFill>
                <a:schemeClr val="dk1"/>
              </a:solidFill>
              <a:highlight>
                <a:srgbClr val="00FF00"/>
              </a:highlight>
              <a:latin typeface="Calibri"/>
              <a:ea typeface="Calibri"/>
              <a:cs typeface="Calibri"/>
              <a:sym typeface="Calibri"/>
            </a:endParaRPr>
          </a:p>
          <a:p>
            <a:pPr marL="0" marR="0" lvl="1" indent="0" algn="l" rtl="0">
              <a:lnSpc>
                <a:spcPct val="90000"/>
              </a:lnSpc>
              <a:spcBef>
                <a:spcPts val="480"/>
              </a:spcBef>
              <a:spcAft>
                <a:spcPts val="0"/>
              </a:spcAft>
              <a:buClr>
                <a:srgbClr val="01AFC5"/>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11" name="Google Shape;37;p1">
            <a:extLst>
              <a:ext uri="{FF2B5EF4-FFF2-40B4-BE49-F238E27FC236}">
                <a16:creationId xmlns:a16="http://schemas.microsoft.com/office/drawing/2014/main" id="{5595EAB0-8572-621D-87E9-7C38B1FF5B05}"/>
              </a:ext>
            </a:extLst>
          </p:cNvPr>
          <p:cNvPicPr preferRelativeResize="0"/>
          <p:nvPr/>
        </p:nvPicPr>
        <p:blipFill rotWithShape="1">
          <a:blip r:embed="rId4">
            <a:alphaModFix/>
          </a:blip>
          <a:srcRect/>
          <a:stretch/>
        </p:blipFill>
        <p:spPr>
          <a:xfrm>
            <a:off x="2296639" y="5961780"/>
            <a:ext cx="2360696" cy="635572"/>
          </a:xfrm>
          <a:prstGeom prst="rect">
            <a:avLst/>
          </a:prstGeom>
          <a:noFill/>
          <a:ln>
            <a:noFill/>
          </a:ln>
        </p:spPr>
      </p:pic>
    </p:spTree>
    <p:extLst>
      <p:ext uri="{BB962C8B-B14F-4D97-AF65-F5344CB8AC3E}">
        <p14:creationId xmlns:p14="http://schemas.microsoft.com/office/powerpoint/2010/main" val="2619901615"/>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
                                        </p:tgtEl>
                                        <p:attrNameLst>
                                          <p:attrName>ppt_y</p:attrName>
                                        </p:attrNameLst>
                                      </p:cBhvr>
                                      <p:tavLst>
                                        <p:tav tm="0">
                                          <p:val>
                                            <p:strVal val="#ppt_y"/>
                                          </p:val>
                                        </p:tav>
                                        <p:tav tm="100000">
                                          <p:val>
                                            <p:strVal val="#ppt_y+1"/>
                                          </p:val>
                                        </p:tav>
                                      </p:tavLst>
                                    </p:anim>
                                    <p:set>
                                      <p:cBhvr>
                                        <p:cTn id="7" dur="1" fill="hold">
                                          <p:stCondLst>
                                            <p:cond delay="500"/>
                                          </p:stCondLst>
                                        </p:cTn>
                                        <p:tgtEl>
                                          <p:spTgt spid="10"/>
                                        </p:tgtEl>
                                        <p:attrNameLst>
                                          <p:attrName>style.visibility</p:attrName>
                                        </p:attrNameLst>
                                      </p:cBhvr>
                                      <p:to>
                                        <p:strVal val="hidden"/>
                                      </p:to>
                                    </p:set>
                                  </p:childTnLst>
                                </p:cTn>
                              </p:par>
                              <p:par>
                                <p:cTn id="8" presetID="2" presetClass="exit" presetSubtype="4" fill="hold" nodeType="withEffect">
                                  <p:stCondLst>
                                    <p:cond delay="0"/>
                                  </p:stCondLst>
                                  <p:childTnLst>
                                    <p:anim calcmode="lin" valueType="num">
                                      <p:cBhvr additive="base">
                                        <p:cTn id="9" dur="500"/>
                                        <p:tgtEl>
                                          <p:spTgt spid="11"/>
                                        </p:tgtEl>
                                        <p:attrNameLst>
                                          <p:attrName>ppt_y</p:attrName>
                                        </p:attrNameLst>
                                      </p:cBhvr>
                                      <p:tavLst>
                                        <p:tav tm="0">
                                          <p:val>
                                            <p:strVal val="#ppt_y"/>
                                          </p:val>
                                        </p:tav>
                                        <p:tav tm="100000">
                                          <p:val>
                                            <p:strVal val="#ppt_y+1"/>
                                          </p:val>
                                        </p:tav>
                                      </p:tavLst>
                                    </p:anim>
                                    <p:set>
                                      <p:cBhvr>
                                        <p:cTn id="10" dur="1" fill="hold">
                                          <p:stCondLst>
                                            <p:cond delay="50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0A8D827C-E6FD-22CC-57DB-B4478F593E56}"/>
              </a:ext>
            </a:extLst>
          </p:cNvPr>
          <p:cNvSpPr>
            <a:spLocks noGrp="1"/>
          </p:cNvSpPr>
          <p:nvPr>
            <p:ph sz="half" idx="1"/>
          </p:nvPr>
        </p:nvSpPr>
        <p:spPr/>
        <p:txBody>
          <a:bodyPr/>
          <a:lstStyle/>
          <a:p>
            <a:pPr marL="457200" lvl="1" indent="-457200">
              <a:lnSpc>
                <a:spcPct val="90000"/>
              </a:lnSpc>
              <a:spcBef>
                <a:spcPts val="0"/>
              </a:spcBef>
              <a:spcAft>
                <a:spcPts val="0"/>
              </a:spcAft>
              <a:buClr>
                <a:schemeClr val="tx1"/>
              </a:buClr>
              <a:buSzPts val="2800"/>
              <a:buFont typeface="Wingdings" panose="05000000000000000000" pitchFamily="2" charset="2"/>
              <a:buChar char="§"/>
            </a:pPr>
            <a:r>
              <a:rPr lang="en-US" sz="3200" b="1" i="0" u="none" strike="noStrike" cap="none" dirty="0">
                <a:solidFill>
                  <a:schemeClr val="accent2"/>
                </a:solidFill>
                <a:latin typeface="Calibri"/>
                <a:ea typeface="Calibri"/>
                <a:cs typeface="Calibri"/>
                <a:sym typeface="Calibri"/>
              </a:rPr>
              <a:t>Concept of BIPs</a:t>
            </a:r>
            <a:endParaRPr lang="en-US" dirty="0">
              <a:solidFill>
                <a:schemeClr val="accent2"/>
              </a:solidFill>
            </a:endParaRPr>
          </a:p>
          <a:p>
            <a:pPr marL="457200" lvl="1" indent="-457200">
              <a:lnSpc>
                <a:spcPct val="90000"/>
              </a:lnSpc>
              <a:spcBef>
                <a:spcPts val="560"/>
              </a:spcBef>
              <a:spcAft>
                <a:spcPts val="0"/>
              </a:spcAft>
              <a:buClr>
                <a:schemeClr val="tx1"/>
              </a:buClr>
              <a:buSzPts val="2800"/>
              <a:buFont typeface="Wingdings" panose="05000000000000000000" pitchFamily="2" charset="2"/>
              <a:buChar char="§"/>
            </a:pPr>
            <a:r>
              <a:rPr lang="en-US" sz="3200" b="1" i="0" u="none" strike="noStrike" cap="none" dirty="0">
                <a:solidFill>
                  <a:srgbClr val="74B730"/>
                </a:solidFill>
                <a:latin typeface="Calibri"/>
                <a:ea typeface="Calibri"/>
                <a:cs typeface="Calibri"/>
                <a:sym typeface="Calibri"/>
              </a:rPr>
              <a:t> </a:t>
            </a:r>
            <a:r>
              <a:rPr lang="en-US" sz="2800" b="1" i="0" u="none" strike="noStrike" cap="none" dirty="0">
                <a:solidFill>
                  <a:srgbClr val="3399FF"/>
                </a:solidFill>
                <a:latin typeface="Calibri"/>
                <a:ea typeface="Calibri"/>
                <a:cs typeface="Calibri"/>
                <a:sym typeface="Calibri"/>
              </a:rPr>
              <a:t>Case Stud</a:t>
            </a:r>
            <a:r>
              <a:rPr lang="pl-PL" sz="2800" b="1" i="0" u="none" strike="noStrike" cap="none" dirty="0" err="1">
                <a:solidFill>
                  <a:srgbClr val="3399FF"/>
                </a:solidFill>
                <a:latin typeface="Calibri"/>
                <a:ea typeface="Calibri"/>
                <a:cs typeface="Calibri"/>
                <a:sym typeface="Calibri"/>
              </a:rPr>
              <a:t>ies</a:t>
            </a:r>
            <a:r>
              <a:rPr lang="en-US" sz="2800" b="1" i="0" u="none" strike="noStrike" cap="none" dirty="0">
                <a:solidFill>
                  <a:srgbClr val="3399FF"/>
                </a:solidFill>
                <a:latin typeface="Calibri"/>
                <a:ea typeface="Calibri"/>
                <a:cs typeface="Calibri"/>
                <a:sym typeface="Calibri"/>
              </a:rPr>
              <a:t> from </a:t>
            </a:r>
            <a:r>
              <a:rPr lang="en-US" sz="2800" b="1" i="0" u="none" strike="noStrike" cap="none" dirty="0" err="1">
                <a:solidFill>
                  <a:srgbClr val="3399FF"/>
                </a:solidFill>
                <a:latin typeface="Calibri"/>
                <a:ea typeface="Calibri"/>
                <a:cs typeface="Calibri"/>
                <a:sym typeface="Calibri"/>
              </a:rPr>
              <a:t>Wrocław</a:t>
            </a:r>
            <a:r>
              <a:rPr lang="en-US" sz="2800" b="1" i="0" u="none" strike="noStrike" cap="none" dirty="0">
                <a:solidFill>
                  <a:srgbClr val="3399FF"/>
                </a:solidFill>
                <a:latin typeface="Calibri"/>
                <a:ea typeface="Calibri"/>
                <a:cs typeface="Calibri"/>
                <a:sym typeface="Calibri"/>
              </a:rPr>
              <a:t> University of Science and Technology</a:t>
            </a:r>
            <a:endParaRPr lang="en-US" sz="3200" b="1" i="0" u="none" strike="noStrike" cap="none" dirty="0">
              <a:solidFill>
                <a:srgbClr val="3399FF"/>
              </a:solidFill>
              <a:latin typeface="Calibri"/>
              <a:ea typeface="Calibri"/>
              <a:cs typeface="Calibri"/>
              <a:sym typeface="Calibri"/>
            </a:endParaRPr>
          </a:p>
          <a:p>
            <a:pPr marL="457200" lvl="1" indent="-457200">
              <a:lnSpc>
                <a:spcPct val="90000"/>
              </a:lnSpc>
              <a:spcBef>
                <a:spcPts val="560"/>
              </a:spcBef>
              <a:spcAft>
                <a:spcPts val="0"/>
              </a:spcAft>
              <a:buClr>
                <a:schemeClr val="tx1"/>
              </a:buClr>
              <a:buSzPts val="2800"/>
              <a:buFont typeface="Wingdings" panose="05000000000000000000" pitchFamily="2" charset="2"/>
              <a:buChar char="§"/>
            </a:pPr>
            <a:r>
              <a:rPr lang="en-US" sz="3200" b="1" i="0" u="none" strike="noStrike" cap="none" dirty="0">
                <a:solidFill>
                  <a:schemeClr val="accent2"/>
                </a:solidFill>
                <a:latin typeface="Calibri"/>
                <a:ea typeface="Calibri"/>
                <a:cs typeface="Calibri"/>
                <a:sym typeface="Calibri"/>
              </a:rPr>
              <a:t> Discussion</a:t>
            </a:r>
            <a:endParaRPr lang="en-US" dirty="0">
              <a:solidFill>
                <a:schemeClr val="accent2"/>
              </a:solidFill>
            </a:endParaRPr>
          </a:p>
          <a:p>
            <a:pPr marL="457200" lvl="1" indent="-457200">
              <a:lnSpc>
                <a:spcPct val="90000"/>
              </a:lnSpc>
              <a:spcBef>
                <a:spcPts val="560"/>
              </a:spcBef>
              <a:spcAft>
                <a:spcPts val="0"/>
              </a:spcAft>
              <a:buClr>
                <a:schemeClr val="tx1"/>
              </a:buClr>
              <a:buSzPts val="2800"/>
              <a:buFont typeface="Wingdings" panose="05000000000000000000" pitchFamily="2" charset="2"/>
              <a:buChar char="§"/>
            </a:pPr>
            <a:r>
              <a:rPr lang="en-US" sz="3200" b="1" i="0" u="none" strike="noStrike" cap="none" dirty="0">
                <a:solidFill>
                  <a:schemeClr val="accent2"/>
                </a:solidFill>
                <a:latin typeface="Calibri"/>
                <a:ea typeface="Calibri"/>
                <a:cs typeface="Calibri"/>
                <a:sym typeface="Calibri"/>
              </a:rPr>
              <a:t> Final conclusions</a:t>
            </a:r>
            <a:endParaRPr lang="en-US" dirty="0">
              <a:solidFill>
                <a:schemeClr val="accent2"/>
              </a:solidFill>
            </a:endParaRPr>
          </a:p>
          <a:p>
            <a:pPr marL="0" indent="0">
              <a:buNone/>
            </a:pPr>
            <a:endParaRPr lang="pl-PL" dirty="0"/>
          </a:p>
        </p:txBody>
      </p:sp>
      <p:sp>
        <p:nvSpPr>
          <p:cNvPr id="3" name="Symbol zastępczy tekstu 2">
            <a:extLst>
              <a:ext uri="{FF2B5EF4-FFF2-40B4-BE49-F238E27FC236}">
                <a16:creationId xmlns:a16="http://schemas.microsoft.com/office/drawing/2014/main" id="{A375B910-2E0C-028E-D37E-7E8D4CA7C61E}"/>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D39B1AC4-E75B-8527-B2DE-52DE5E73F535}"/>
              </a:ext>
            </a:extLst>
          </p:cNvPr>
          <p:cNvSpPr>
            <a:spLocks noGrp="1"/>
          </p:cNvSpPr>
          <p:nvPr>
            <p:ph type="body" idx="11"/>
          </p:nvPr>
        </p:nvSpPr>
        <p:spPr/>
        <p:txBody>
          <a:bodyPr/>
          <a:lstStyle/>
          <a:p>
            <a:r>
              <a:rPr lang="fr-BE" dirty="0"/>
              <a:t>Schedule</a:t>
            </a:r>
            <a:endParaRPr lang="pl-PL" dirty="0"/>
          </a:p>
        </p:txBody>
      </p:sp>
    </p:spTree>
    <p:extLst>
      <p:ext uri="{BB962C8B-B14F-4D97-AF65-F5344CB8AC3E}">
        <p14:creationId xmlns:p14="http://schemas.microsoft.com/office/powerpoint/2010/main" val="3143306636"/>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ACFF67FE-2293-4FAC-84F5-F0C0320BFB45}"/>
              </a:ext>
            </a:extLst>
          </p:cNvPr>
          <p:cNvSpPr>
            <a:spLocks noGrp="1"/>
          </p:cNvSpPr>
          <p:nvPr>
            <p:ph type="body" idx="11"/>
          </p:nvPr>
        </p:nvSpPr>
        <p:spPr/>
        <p:txBody>
          <a:bodyPr/>
          <a:lstStyle/>
          <a:p>
            <a:r>
              <a:rPr lang="fr-BE" kern="0" dirty="0"/>
              <a:t>W</a:t>
            </a:r>
            <a:r>
              <a:rPr lang="pl-PL" kern="0" dirty="0"/>
              <a:t>ROCLAW TECH</a:t>
            </a:r>
            <a:r>
              <a:rPr lang="fr-BE" kern="0" dirty="0"/>
              <a:t> – RECENT BIP EXPERIENCE</a:t>
            </a:r>
          </a:p>
          <a:p>
            <a:endParaRPr lang="pl-PL" dirty="0"/>
          </a:p>
        </p:txBody>
      </p:sp>
      <p:sp>
        <p:nvSpPr>
          <p:cNvPr id="5" name="pole tekstowe 4">
            <a:extLst>
              <a:ext uri="{FF2B5EF4-FFF2-40B4-BE49-F238E27FC236}">
                <a16:creationId xmlns:a16="http://schemas.microsoft.com/office/drawing/2014/main" id="{6636EC09-14CD-2D75-D802-88F0841BFA30}"/>
              </a:ext>
            </a:extLst>
          </p:cNvPr>
          <p:cNvSpPr txBox="1"/>
          <p:nvPr/>
        </p:nvSpPr>
        <p:spPr>
          <a:xfrm>
            <a:off x="1321972" y="2212415"/>
            <a:ext cx="9553063" cy="369332"/>
          </a:xfrm>
          <a:prstGeom prst="rect">
            <a:avLst/>
          </a:prstGeom>
          <a:noFill/>
        </p:spPr>
        <p:txBody>
          <a:bodyPr wrap="square" rtlCol="0">
            <a:spAutoFit/>
          </a:bodyPr>
          <a:lstStyle/>
          <a:p>
            <a:r>
              <a:rPr lang="pl-PL" dirty="0"/>
              <a:t>(3 </a:t>
            </a:r>
            <a:r>
              <a:rPr lang="pl-PL" dirty="0" err="1"/>
              <a:t>countries</a:t>
            </a:r>
            <a:r>
              <a:rPr lang="pl-PL" dirty="0"/>
              <a:t>, 17 </a:t>
            </a:r>
            <a:r>
              <a:rPr lang="pl-PL" dirty="0" err="1"/>
              <a:t>participatns</a:t>
            </a:r>
            <a:r>
              <a:rPr lang="pl-PL" dirty="0"/>
              <a:t>)</a:t>
            </a:r>
          </a:p>
        </p:txBody>
      </p:sp>
      <p:pic>
        <p:nvPicPr>
          <p:cNvPr id="6" name="Picture 4" descr="Flaga państwowa[a]">
            <a:extLst>
              <a:ext uri="{FF2B5EF4-FFF2-40B4-BE49-F238E27FC236}">
                <a16:creationId xmlns:a16="http://schemas.microsoft.com/office/drawing/2014/main" id="{890C4B13-266C-064B-BAA7-A91BEA76C6E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6120" y="2564904"/>
            <a:ext cx="1382555" cy="864096"/>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2F7A8D59-0673-5721-5C64-5FF3BF47D0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6120" y="3966792"/>
            <a:ext cx="1426764" cy="864096"/>
          </a:xfrm>
          <a:prstGeom prst="rect">
            <a:avLst/>
          </a:prstGeom>
        </p:spPr>
      </p:pic>
      <p:pic>
        <p:nvPicPr>
          <p:cNvPr id="9" name="Obraz 8" descr="Obraz zawierający symbol, logo, Grafika, czerwony&#10;&#10;Zawartość wygenerowana przez sztuczną inteligencję może być niepoprawna.">
            <a:extLst>
              <a:ext uri="{FF2B5EF4-FFF2-40B4-BE49-F238E27FC236}">
                <a16:creationId xmlns:a16="http://schemas.microsoft.com/office/drawing/2014/main" id="{0F674491-A6A8-7981-4509-DA0981BDAD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76120" y="5301208"/>
            <a:ext cx="1426764" cy="828092"/>
          </a:xfrm>
          <a:prstGeom prst="rect">
            <a:avLst/>
          </a:prstGeom>
        </p:spPr>
      </p:pic>
      <p:sp>
        <p:nvSpPr>
          <p:cNvPr id="10" name="pole tekstowe 9">
            <a:extLst>
              <a:ext uri="{FF2B5EF4-FFF2-40B4-BE49-F238E27FC236}">
                <a16:creationId xmlns:a16="http://schemas.microsoft.com/office/drawing/2014/main" id="{54370949-F913-825B-923E-2DDB35D2F485}"/>
              </a:ext>
            </a:extLst>
          </p:cNvPr>
          <p:cNvSpPr txBox="1"/>
          <p:nvPr/>
        </p:nvSpPr>
        <p:spPr>
          <a:xfrm>
            <a:off x="1241884" y="2780928"/>
            <a:ext cx="5688632" cy="3785652"/>
          </a:xfrm>
          <a:prstGeom prst="rect">
            <a:avLst/>
          </a:prstGeom>
          <a:noFill/>
        </p:spPr>
        <p:txBody>
          <a:bodyPr wrap="square" rtlCol="0">
            <a:spAutoFit/>
          </a:bodyPr>
          <a:lstStyle/>
          <a:p>
            <a:r>
              <a:rPr lang="en-US" sz="2400" b="0" i="0" u="sng" dirty="0" err="1">
                <a:effectLst/>
              </a:rPr>
              <a:t>Wrocław</a:t>
            </a:r>
            <a:r>
              <a:rPr lang="en-US" sz="2400" b="0" i="0" u="sng" dirty="0">
                <a:effectLst/>
              </a:rPr>
              <a:t> University of Science and Technology</a:t>
            </a:r>
            <a:r>
              <a:rPr lang="pl-PL" sz="2400" b="0" i="0" u="sng" dirty="0">
                <a:effectLst/>
              </a:rPr>
              <a:t>, </a:t>
            </a:r>
            <a:r>
              <a:rPr lang="pl-PL" sz="2400" b="1" i="0" u="sng" dirty="0">
                <a:effectLst/>
              </a:rPr>
              <a:t>Poland</a:t>
            </a:r>
          </a:p>
          <a:p>
            <a:endParaRPr lang="pl-PL" sz="2400" dirty="0"/>
          </a:p>
          <a:p>
            <a:endParaRPr lang="pl-PL" sz="2400" b="0" i="0" dirty="0">
              <a:effectLst/>
            </a:endParaRPr>
          </a:p>
          <a:p>
            <a:r>
              <a:rPr lang="pl-PL" sz="2400" b="0" i="0" dirty="0" err="1">
                <a:effectLst/>
              </a:rPr>
              <a:t>Vilnius</a:t>
            </a:r>
            <a:r>
              <a:rPr lang="pl-PL" sz="2400" b="0" i="0" dirty="0">
                <a:effectLst/>
              </a:rPr>
              <a:t> Gediminas Technical University, </a:t>
            </a:r>
            <a:r>
              <a:rPr lang="pl-PL" sz="2400" b="1" i="0" dirty="0" err="1">
                <a:effectLst/>
              </a:rPr>
              <a:t>Lithuania</a:t>
            </a:r>
            <a:endParaRPr lang="pl-PL" sz="2400" b="1" i="0" dirty="0">
              <a:effectLst/>
            </a:endParaRPr>
          </a:p>
          <a:p>
            <a:endParaRPr lang="pl-PL" sz="2400" dirty="0"/>
          </a:p>
          <a:p>
            <a:r>
              <a:rPr lang="pl-PL" sz="2400" dirty="0" err="1"/>
              <a:t>Univeristy</a:t>
            </a:r>
            <a:r>
              <a:rPr lang="pl-PL" sz="2400" dirty="0"/>
              <a:t> of </a:t>
            </a:r>
            <a:r>
              <a:rPr lang="pl-PL" sz="2400" dirty="0" err="1"/>
              <a:t>Zagreb</a:t>
            </a:r>
            <a:r>
              <a:rPr lang="pl-PL" sz="2400" dirty="0"/>
              <a:t>, </a:t>
            </a:r>
            <a:r>
              <a:rPr lang="pl-PL" sz="2400" b="1" dirty="0" err="1"/>
              <a:t>Croatia</a:t>
            </a:r>
            <a:endParaRPr lang="pl-PL" sz="2400" b="1" dirty="0"/>
          </a:p>
          <a:p>
            <a:endParaRPr lang="pl-PL" sz="2400" b="0" i="0" dirty="0">
              <a:effectLst/>
            </a:endParaRPr>
          </a:p>
          <a:p>
            <a:endParaRPr lang="en-US" sz="2400" b="0" i="0" dirty="0">
              <a:effectLst/>
            </a:endParaRPr>
          </a:p>
        </p:txBody>
      </p:sp>
      <p:sp>
        <p:nvSpPr>
          <p:cNvPr id="11" name="pole tekstowe 10">
            <a:extLst>
              <a:ext uri="{FF2B5EF4-FFF2-40B4-BE49-F238E27FC236}">
                <a16:creationId xmlns:a16="http://schemas.microsoft.com/office/drawing/2014/main" id="{A396852F-6F18-C338-E09C-7E6C0C8AE153}"/>
              </a:ext>
            </a:extLst>
          </p:cNvPr>
          <p:cNvSpPr txBox="1"/>
          <p:nvPr/>
        </p:nvSpPr>
        <p:spPr>
          <a:xfrm>
            <a:off x="1241884" y="1017946"/>
            <a:ext cx="10470740" cy="1292662"/>
          </a:xfrm>
          <a:prstGeom prst="rect">
            <a:avLst/>
          </a:prstGeom>
          <a:noFill/>
        </p:spPr>
        <p:txBody>
          <a:bodyPr wrap="square" rtlCol="0">
            <a:spAutoFit/>
          </a:bodyPr>
          <a:lstStyle/>
          <a:p>
            <a:pPr algn="ctr"/>
            <a:r>
              <a:rPr lang="pl-PL" sz="2000" b="1" i="0" dirty="0" err="1">
                <a:effectLst/>
                <a:latin typeface="Proxima Nova"/>
              </a:rPr>
              <a:t>Title</a:t>
            </a:r>
            <a:r>
              <a:rPr lang="pl-PL" sz="2000" b="1" i="0" dirty="0">
                <a:effectLst/>
                <a:latin typeface="Proxima Nova"/>
              </a:rPr>
              <a:t> of the BIP hosting by WUST:</a:t>
            </a:r>
          </a:p>
          <a:p>
            <a:pPr algn="ctr"/>
            <a:endParaRPr lang="pl-PL" sz="2000" b="1" i="0" dirty="0">
              <a:effectLst/>
              <a:latin typeface="Proxima Nova"/>
            </a:endParaRPr>
          </a:p>
          <a:p>
            <a:pPr algn="ctr"/>
            <a:r>
              <a:rPr lang="en-US" sz="2000" b="1" i="0" dirty="0">
                <a:solidFill>
                  <a:srgbClr val="3399FF"/>
                </a:solidFill>
                <a:effectLst/>
                <a:latin typeface="Proxima Nova"/>
              </a:rPr>
              <a:t>Construction, operation and diagnosis of rail transport equipment</a:t>
            </a:r>
          </a:p>
          <a:p>
            <a:endParaRPr lang="pl-PL" dirty="0"/>
          </a:p>
        </p:txBody>
      </p:sp>
    </p:spTree>
    <p:extLst>
      <p:ext uri="{BB962C8B-B14F-4D97-AF65-F5344CB8AC3E}">
        <p14:creationId xmlns:p14="http://schemas.microsoft.com/office/powerpoint/2010/main" val="3334172304"/>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tekst, komputer, Ludzka twarz, uśmiech&#10;&#10;Zawartość wygenerowana przez sztuczną inteligencję może być niepoprawna.">
            <a:extLst>
              <a:ext uri="{FF2B5EF4-FFF2-40B4-BE49-F238E27FC236}">
                <a16:creationId xmlns:a16="http://schemas.microsoft.com/office/drawing/2014/main" id="{E649EACC-6C59-2570-EEE4-31217A7FBD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972" y="0"/>
            <a:ext cx="9594056" cy="6858000"/>
          </a:xfrm>
          <a:prstGeom prst="rect">
            <a:avLst/>
          </a:prstGeom>
        </p:spPr>
      </p:pic>
    </p:spTree>
    <p:extLst>
      <p:ext uri="{BB962C8B-B14F-4D97-AF65-F5344CB8AC3E}">
        <p14:creationId xmlns:p14="http://schemas.microsoft.com/office/powerpoint/2010/main" val="4116866045"/>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9DC9A0B6-7052-67A0-2B83-887D8AC016C9}"/>
              </a:ext>
            </a:extLst>
          </p:cNvPr>
          <p:cNvSpPr>
            <a:spLocks noGrp="1"/>
          </p:cNvSpPr>
          <p:nvPr>
            <p:ph sz="half" idx="1"/>
          </p:nvPr>
        </p:nvSpPr>
        <p:spPr>
          <a:xfrm>
            <a:off x="1007433" y="1013520"/>
            <a:ext cx="11016635" cy="5256584"/>
          </a:xfrm>
        </p:spPr>
        <p:txBody>
          <a:bodyPr/>
          <a:lstStyle/>
          <a:p>
            <a:pPr algn="just"/>
            <a:r>
              <a:rPr lang="en-US" sz="1800" b="0" i="0" dirty="0">
                <a:solidFill>
                  <a:srgbClr val="333333"/>
                </a:solidFill>
                <a:effectLst/>
                <a:latin typeface="Proxima Nova"/>
              </a:rPr>
              <a:t>During the </a:t>
            </a:r>
            <a:r>
              <a:rPr lang="en-US" sz="1800" b="0" i="0" dirty="0" err="1">
                <a:solidFill>
                  <a:srgbClr val="333333"/>
                </a:solidFill>
                <a:effectLst/>
                <a:latin typeface="Proxima Nova"/>
              </a:rPr>
              <a:t>programme</a:t>
            </a:r>
            <a:r>
              <a:rPr lang="en-US" sz="1800" b="0" i="0" dirty="0">
                <a:solidFill>
                  <a:srgbClr val="333333"/>
                </a:solidFill>
                <a:effectLst/>
                <a:latin typeface="Proxima Nova"/>
              </a:rPr>
              <a:t>, groups of students/doctoral students and/or staff may undertake short-term physical mobility abroad combined with a compulsory virtual component.</a:t>
            </a:r>
          </a:p>
          <a:p>
            <a:pPr algn="just"/>
            <a:r>
              <a:rPr lang="en-US" sz="1800" b="0" i="0" dirty="0">
                <a:solidFill>
                  <a:srgbClr val="333333"/>
                </a:solidFill>
                <a:effectLst/>
                <a:latin typeface="Proxima Nova"/>
              </a:rPr>
              <a:t>The virtual component must provide a space for learners to work together and simultaneously online on specific tasks that form part of a blended intensive </a:t>
            </a:r>
            <a:r>
              <a:rPr lang="en-US" sz="1800" b="0" i="0" dirty="0" err="1">
                <a:solidFill>
                  <a:srgbClr val="333333"/>
                </a:solidFill>
                <a:effectLst/>
                <a:latin typeface="Proxima Nova"/>
              </a:rPr>
              <a:t>programme</a:t>
            </a:r>
            <a:r>
              <a:rPr lang="en-US" sz="1800" b="0" i="0" dirty="0">
                <a:solidFill>
                  <a:srgbClr val="333333"/>
                </a:solidFill>
                <a:effectLst/>
                <a:latin typeface="Proxima Nova"/>
              </a:rPr>
              <a:t> and contribute to the overall learning outcomes.</a:t>
            </a:r>
          </a:p>
          <a:p>
            <a:pPr algn="just"/>
            <a:r>
              <a:rPr lang="en-US" sz="1800" b="0" i="0" dirty="0">
                <a:solidFill>
                  <a:srgbClr val="333333"/>
                </a:solidFill>
                <a:effectLst/>
                <a:latin typeface="Proxima Nova"/>
              </a:rPr>
              <a:t>Types of mobility:</a:t>
            </a:r>
          </a:p>
          <a:p>
            <a:pPr algn="just">
              <a:buFont typeface="+mj-lt"/>
              <a:buAutoNum type="arabicPeriod"/>
            </a:pPr>
            <a:r>
              <a:rPr lang="en-US" sz="1800" b="0" i="0" dirty="0">
                <a:solidFill>
                  <a:srgbClr val="333333"/>
                </a:solidFill>
                <a:effectLst/>
                <a:latin typeface="Proxima Nova"/>
              </a:rPr>
              <a:t>physical - going abroad to the country of the </a:t>
            </a:r>
            <a:r>
              <a:rPr lang="en-US" sz="1800" b="0" i="0" dirty="0" err="1">
                <a:solidFill>
                  <a:srgbClr val="333333"/>
                </a:solidFill>
                <a:effectLst/>
                <a:latin typeface="Proxima Nova"/>
              </a:rPr>
              <a:t>organising</a:t>
            </a:r>
            <a:r>
              <a:rPr lang="en-US" sz="1800" b="0" i="0" dirty="0">
                <a:solidFill>
                  <a:srgbClr val="333333"/>
                </a:solidFill>
                <a:effectLst/>
                <a:latin typeface="Proxima Nova"/>
              </a:rPr>
              <a:t> university to complete the agreed BIP, minimum length of stay is 5 days and maximum is 30 days, not including travel days;</a:t>
            </a:r>
          </a:p>
          <a:p>
            <a:pPr algn="just">
              <a:buFont typeface="+mj-lt"/>
              <a:buAutoNum type="arabicPeriod"/>
            </a:pPr>
            <a:r>
              <a:rPr lang="en-US" sz="1800" b="0" i="0" dirty="0">
                <a:solidFill>
                  <a:srgbClr val="333333"/>
                </a:solidFill>
                <a:effectLst/>
                <a:latin typeface="Proxima Nova"/>
              </a:rPr>
              <a:t>virtual (remote) - implementation of a virtual BIP which takes place remotely only outside the country of the </a:t>
            </a:r>
            <a:r>
              <a:rPr lang="en-US" sz="1800" b="0" i="0" dirty="0" err="1">
                <a:solidFill>
                  <a:srgbClr val="333333"/>
                </a:solidFill>
                <a:effectLst/>
                <a:latin typeface="Proxima Nova"/>
              </a:rPr>
              <a:t>organising</a:t>
            </a:r>
            <a:r>
              <a:rPr lang="en-US" sz="1800" b="0" i="0" dirty="0">
                <a:solidFill>
                  <a:srgbClr val="333333"/>
                </a:solidFill>
                <a:effectLst/>
                <a:latin typeface="Proxima Nova"/>
              </a:rPr>
              <a:t> university and enables teamwork and exchange of experience on the basis of e-learning.</a:t>
            </a:r>
          </a:p>
          <a:p>
            <a:pPr algn="l"/>
            <a:r>
              <a:rPr lang="en-US" sz="1800" b="0" i="0" dirty="0">
                <a:solidFill>
                  <a:srgbClr val="4B4B4B"/>
                </a:solidFill>
                <a:effectLst/>
                <a:latin typeface="Proxima Nova"/>
              </a:rPr>
              <a:t>BIP @ </a:t>
            </a:r>
            <a:r>
              <a:rPr lang="en-US" sz="1800" b="0" i="0" dirty="0" err="1">
                <a:solidFill>
                  <a:srgbClr val="4B4B4B"/>
                </a:solidFill>
                <a:effectLst/>
                <a:latin typeface="Proxima Nova"/>
              </a:rPr>
              <a:t>Wrocław</a:t>
            </a:r>
            <a:r>
              <a:rPr lang="en-US" sz="1800" b="0" i="0" dirty="0">
                <a:solidFill>
                  <a:srgbClr val="4B4B4B"/>
                </a:solidFill>
                <a:effectLst/>
                <a:latin typeface="Proxima Nova"/>
              </a:rPr>
              <a:t> University of Science and Technology</a:t>
            </a:r>
          </a:p>
          <a:p>
            <a:pPr algn="l">
              <a:buFont typeface="Arial" panose="020B0604020202020204" pitchFamily="34" charset="0"/>
              <a:buChar char="•"/>
            </a:pPr>
            <a:r>
              <a:rPr lang="en-US" sz="1800" b="0" i="0" dirty="0">
                <a:solidFill>
                  <a:srgbClr val="333333"/>
                </a:solidFill>
                <a:effectLst/>
                <a:latin typeface="Proxima Nova"/>
              </a:rPr>
              <a:t>When:</a:t>
            </a:r>
          </a:p>
          <a:p>
            <a:pPr marL="742950" lvl="1" indent="-285750" algn="l">
              <a:buFont typeface="Arial" panose="020B0604020202020204" pitchFamily="34" charset="0"/>
              <a:buChar char="•"/>
            </a:pPr>
            <a:r>
              <a:rPr lang="en-US" sz="1800" b="0" i="0" dirty="0">
                <a:solidFill>
                  <a:srgbClr val="333333"/>
                </a:solidFill>
                <a:effectLst/>
                <a:latin typeface="Proxima Nova"/>
              </a:rPr>
              <a:t>24.04.2023 - 28.04.2023 (real)</a:t>
            </a:r>
          </a:p>
          <a:p>
            <a:pPr marL="742950" lvl="1" indent="-285750" algn="l">
              <a:buFont typeface="Arial" panose="020B0604020202020204" pitchFamily="34" charset="0"/>
              <a:buChar char="•"/>
            </a:pPr>
            <a:r>
              <a:rPr lang="en-US" sz="1800" b="0" i="0" dirty="0">
                <a:solidFill>
                  <a:srgbClr val="333333"/>
                </a:solidFill>
                <a:effectLst/>
                <a:latin typeface="Proxima Nova"/>
              </a:rPr>
              <a:t>02.05.2023 - 06.05.2023 (on-line)</a:t>
            </a:r>
          </a:p>
          <a:p>
            <a:pPr algn="l">
              <a:buFont typeface="Arial" panose="020B0604020202020204" pitchFamily="34" charset="0"/>
              <a:buChar char="•"/>
            </a:pPr>
            <a:r>
              <a:rPr lang="en-US" sz="1800" b="0" i="0" dirty="0">
                <a:solidFill>
                  <a:srgbClr val="333333"/>
                </a:solidFill>
                <a:effectLst/>
                <a:latin typeface="Proxima Nova"/>
              </a:rPr>
              <a:t>Where:</a:t>
            </a:r>
          </a:p>
          <a:p>
            <a:pPr marL="742950" lvl="1" indent="-285750" algn="l">
              <a:buFont typeface="Arial" panose="020B0604020202020204" pitchFamily="34" charset="0"/>
              <a:buChar char="•"/>
            </a:pPr>
            <a:r>
              <a:rPr lang="en-US" sz="1800" b="1" i="0" u="none" strike="noStrike" dirty="0">
                <a:solidFill>
                  <a:srgbClr val="AC0000"/>
                </a:solidFill>
                <a:effectLst/>
                <a:latin typeface="Proxima Nova"/>
                <a:hlinkClick r:id="rId2"/>
              </a:rPr>
              <a:t>Faculty of Mechanical Engineering</a:t>
            </a:r>
            <a:endParaRPr lang="en-US" sz="1800" b="0" i="0" dirty="0">
              <a:solidFill>
                <a:srgbClr val="333333"/>
              </a:solidFill>
              <a:effectLst/>
              <a:latin typeface="Proxima Nova"/>
            </a:endParaRPr>
          </a:p>
          <a:p>
            <a:pPr algn="l">
              <a:buFont typeface="Arial" panose="020B0604020202020204" pitchFamily="34" charset="0"/>
              <a:buChar char="•"/>
            </a:pPr>
            <a:r>
              <a:rPr lang="en-US" sz="1800" b="0" i="0" dirty="0">
                <a:solidFill>
                  <a:srgbClr val="333333"/>
                </a:solidFill>
                <a:effectLst/>
                <a:latin typeface="Proxima Nova"/>
              </a:rPr>
              <a:t>Registration deadline:</a:t>
            </a:r>
          </a:p>
          <a:p>
            <a:pPr marL="742950" lvl="1" indent="-285750" algn="l">
              <a:buFont typeface="Arial" panose="020B0604020202020204" pitchFamily="34" charset="0"/>
              <a:buChar char="•"/>
            </a:pPr>
            <a:r>
              <a:rPr lang="en-US" sz="1800" b="1" i="0" u="none" strike="noStrike" dirty="0">
                <a:solidFill>
                  <a:srgbClr val="AC0000"/>
                </a:solidFill>
                <a:effectLst/>
                <a:latin typeface="Proxima Nova"/>
                <a:hlinkClick r:id="rId3"/>
              </a:rPr>
              <a:t>14th of April 2023</a:t>
            </a:r>
            <a:endParaRPr lang="en-US" sz="1800" b="0" i="0" dirty="0">
              <a:solidFill>
                <a:srgbClr val="333333"/>
              </a:solidFill>
              <a:effectLst/>
              <a:latin typeface="Proxima Nova"/>
            </a:endParaRPr>
          </a:p>
          <a:p>
            <a:pPr marL="0" indent="0">
              <a:buNone/>
            </a:pPr>
            <a:endParaRPr lang="pl-PL" sz="1800" dirty="0"/>
          </a:p>
        </p:txBody>
      </p:sp>
      <p:sp>
        <p:nvSpPr>
          <p:cNvPr id="4" name="Symbol zastępczy tekstu 3">
            <a:extLst>
              <a:ext uri="{FF2B5EF4-FFF2-40B4-BE49-F238E27FC236}">
                <a16:creationId xmlns:a16="http://schemas.microsoft.com/office/drawing/2014/main" id="{B2C72605-78BB-B4FC-F189-C7265034E57D}"/>
              </a:ext>
            </a:extLst>
          </p:cNvPr>
          <p:cNvSpPr>
            <a:spLocks noGrp="1"/>
          </p:cNvSpPr>
          <p:nvPr>
            <p:ph type="body" idx="11"/>
          </p:nvPr>
        </p:nvSpPr>
        <p:spPr>
          <a:xfrm>
            <a:off x="992600" y="476672"/>
            <a:ext cx="11046299" cy="864096"/>
          </a:xfrm>
        </p:spPr>
        <p:txBody>
          <a:bodyPr/>
          <a:lstStyle/>
          <a:p>
            <a:r>
              <a:rPr lang="pl-PL" b="0" i="0" dirty="0">
                <a:solidFill>
                  <a:srgbClr val="4B4B4B"/>
                </a:solidFill>
                <a:effectLst/>
                <a:latin typeface="Proxima Nova"/>
              </a:rPr>
              <a:t>General </a:t>
            </a:r>
            <a:r>
              <a:rPr lang="pl-PL" b="0" i="0" dirty="0" err="1">
                <a:solidFill>
                  <a:srgbClr val="4B4B4B"/>
                </a:solidFill>
                <a:effectLst/>
                <a:latin typeface="Proxima Nova"/>
              </a:rPr>
              <a:t>information</a:t>
            </a:r>
            <a:endParaRPr lang="pl-PL" b="0" i="0" dirty="0">
              <a:solidFill>
                <a:srgbClr val="4B4B4B"/>
              </a:solidFill>
              <a:effectLst/>
              <a:latin typeface="Proxima Nova"/>
            </a:endParaRPr>
          </a:p>
          <a:p>
            <a:endParaRPr lang="pl-PL" dirty="0"/>
          </a:p>
        </p:txBody>
      </p:sp>
    </p:spTree>
    <p:extLst>
      <p:ext uri="{BB962C8B-B14F-4D97-AF65-F5344CB8AC3E}">
        <p14:creationId xmlns:p14="http://schemas.microsoft.com/office/powerpoint/2010/main" val="3210053967"/>
      </p:ext>
    </p:extLst>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049CD406-CAA2-8DD7-6174-FE9742D485D0}"/>
              </a:ext>
            </a:extLst>
          </p:cNvPr>
          <p:cNvSpPr>
            <a:spLocks noGrp="1"/>
          </p:cNvSpPr>
          <p:nvPr>
            <p:ph sz="half" idx="1"/>
          </p:nvPr>
        </p:nvSpPr>
        <p:spPr/>
        <p:txBody>
          <a:bodyPr/>
          <a:lstStyle/>
          <a:p>
            <a:pPr marL="0" indent="0" algn="just">
              <a:buNone/>
            </a:pPr>
            <a:r>
              <a:rPr lang="en-US" sz="1800" b="0" i="0" dirty="0">
                <a:solidFill>
                  <a:srgbClr val="333333"/>
                </a:solidFill>
                <a:effectLst/>
                <a:latin typeface="Proxima Nova"/>
              </a:rPr>
              <a:t>During theoretical and practical classes, students will be introduced to the problems of construction, operation and diagnostics of rail transport means. Issues of safe operation and malfunction diagnosis of transport system components will be presented. Students will be introduced to contemporary testing and diagnostic methods. Students will acquire knowledge in the construction of means of transport, operation and fault diagnosis using dedicated modelling methods and testing tools.</a:t>
            </a:r>
            <a:endParaRPr lang="pl-PL" sz="1800" dirty="0"/>
          </a:p>
        </p:txBody>
      </p:sp>
      <p:sp>
        <p:nvSpPr>
          <p:cNvPr id="4" name="Symbol zastępczy tekstu 3">
            <a:extLst>
              <a:ext uri="{FF2B5EF4-FFF2-40B4-BE49-F238E27FC236}">
                <a16:creationId xmlns:a16="http://schemas.microsoft.com/office/drawing/2014/main" id="{4DA32E85-BC2B-B5D7-AFE4-55DA99D1FB28}"/>
              </a:ext>
            </a:extLst>
          </p:cNvPr>
          <p:cNvSpPr>
            <a:spLocks noGrp="1"/>
          </p:cNvSpPr>
          <p:nvPr>
            <p:ph type="body" idx="11"/>
          </p:nvPr>
        </p:nvSpPr>
        <p:spPr/>
        <p:txBody>
          <a:bodyPr/>
          <a:lstStyle/>
          <a:p>
            <a:r>
              <a:rPr lang="en-US" b="0" i="0" dirty="0">
                <a:solidFill>
                  <a:srgbClr val="4B4B4B"/>
                </a:solidFill>
                <a:effectLst/>
                <a:latin typeface="Proxima Nova"/>
              </a:rPr>
              <a:t>Construction, operation and diagnosis of rail transport equipment</a:t>
            </a:r>
          </a:p>
          <a:p>
            <a:endParaRPr lang="pl-PL" dirty="0"/>
          </a:p>
        </p:txBody>
      </p:sp>
      <p:pic>
        <p:nvPicPr>
          <p:cNvPr id="1026" name="Picture 2">
            <a:extLst>
              <a:ext uri="{FF2B5EF4-FFF2-40B4-BE49-F238E27FC236}">
                <a16:creationId xmlns:a16="http://schemas.microsoft.com/office/drawing/2014/main" id="{851EDD45-E5B5-4AEE-D9CC-1C1BEB4E2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184" y="3348683"/>
            <a:ext cx="3436640" cy="16017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3A524A-E14E-8A05-F540-0934FDC048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3414372"/>
            <a:ext cx="3796680" cy="1601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053640B-0B26-4827-23D9-C48332B16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44" y="5179286"/>
            <a:ext cx="3796680" cy="16017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A016CD8-02DE-8FE7-B652-AB27175BF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160" y="5045153"/>
            <a:ext cx="3436640" cy="173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455562"/>
      </p:ext>
    </p:extLst>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3E69B6E0-5648-2959-9913-18DA96AAEEF5}"/>
              </a:ext>
            </a:extLst>
          </p:cNvPr>
          <p:cNvSpPr>
            <a:spLocks noGrp="1"/>
          </p:cNvSpPr>
          <p:nvPr>
            <p:ph sz="half" idx="1"/>
          </p:nvPr>
        </p:nvSpPr>
        <p:spPr>
          <a:xfrm>
            <a:off x="987505" y="1268760"/>
            <a:ext cx="11016635" cy="5256584"/>
          </a:xfrm>
        </p:spPr>
        <p:txBody>
          <a:bodyPr/>
          <a:lstStyle/>
          <a:p>
            <a:pPr algn="just"/>
            <a:r>
              <a:rPr lang="en-US" sz="2400" b="0" i="0" dirty="0">
                <a:solidFill>
                  <a:srgbClr val="333333"/>
                </a:solidFill>
                <a:effectLst/>
                <a:latin typeface="Proxima Nova"/>
              </a:rPr>
              <a:t>Explore </a:t>
            </a:r>
            <a:r>
              <a:rPr lang="en-US" sz="2400" b="0" i="0" dirty="0" err="1">
                <a:solidFill>
                  <a:srgbClr val="333333"/>
                </a:solidFill>
                <a:effectLst/>
                <a:latin typeface="Proxima Nova"/>
              </a:rPr>
              <a:t>Wrocław</a:t>
            </a:r>
            <a:r>
              <a:rPr lang="en-US" sz="2400" b="0" i="0" dirty="0">
                <a:solidFill>
                  <a:srgbClr val="333333"/>
                </a:solidFill>
                <a:effectLst/>
                <a:latin typeface="Proxima Nova"/>
              </a:rPr>
              <a:t> University of Science and Technology.</a:t>
            </a:r>
            <a:r>
              <a:rPr lang="en-US" sz="2400" b="1" i="0" dirty="0">
                <a:solidFill>
                  <a:srgbClr val="333333"/>
                </a:solidFill>
                <a:effectLst/>
                <a:latin typeface="Proxima Nova"/>
              </a:rPr>
              <a:t> Registration starts</a:t>
            </a:r>
            <a:r>
              <a:rPr lang="en-US" sz="2400" b="0" i="0" dirty="0">
                <a:solidFill>
                  <a:srgbClr val="333333"/>
                </a:solidFill>
                <a:effectLst/>
                <a:latin typeface="Proxima Nova"/>
              </a:rPr>
              <a:t> from the </a:t>
            </a:r>
            <a:r>
              <a:rPr lang="en-US" sz="2400" b="1" i="0" dirty="0">
                <a:solidFill>
                  <a:srgbClr val="333333"/>
                </a:solidFill>
                <a:effectLst/>
                <a:latin typeface="Proxima Nova"/>
              </a:rPr>
              <a:t>1st of March</a:t>
            </a:r>
            <a:r>
              <a:rPr lang="en-US" sz="2400" b="0" i="0" dirty="0">
                <a:solidFill>
                  <a:srgbClr val="333333"/>
                </a:solidFill>
                <a:effectLst/>
                <a:latin typeface="Proxima Nova"/>
              </a:rPr>
              <a:t> and </a:t>
            </a:r>
            <a:r>
              <a:rPr lang="en-US" sz="2400" b="1" i="0" dirty="0">
                <a:solidFill>
                  <a:srgbClr val="333333"/>
                </a:solidFill>
                <a:effectLst/>
                <a:latin typeface="Proxima Nova"/>
              </a:rPr>
              <a:t>ends 14th of April</a:t>
            </a:r>
            <a:r>
              <a:rPr lang="en-US" sz="2400" b="0" i="0" dirty="0">
                <a:solidFill>
                  <a:srgbClr val="333333"/>
                </a:solidFill>
                <a:effectLst/>
                <a:latin typeface="Proxima Nova"/>
              </a:rPr>
              <a:t> </a:t>
            </a:r>
            <a:r>
              <a:rPr lang="en-US" sz="2400" b="1" i="0" dirty="0">
                <a:solidFill>
                  <a:srgbClr val="333333"/>
                </a:solidFill>
                <a:effectLst/>
                <a:latin typeface="Proxima Nova"/>
              </a:rPr>
              <a:t>2023</a:t>
            </a:r>
            <a:r>
              <a:rPr lang="en-US" sz="2400" b="0" i="0" dirty="0">
                <a:solidFill>
                  <a:srgbClr val="333333"/>
                </a:solidFill>
                <a:effectLst/>
                <a:latin typeface="Proxima Nova"/>
              </a:rPr>
              <a:t>. Applications should be sent to </a:t>
            </a:r>
            <a:r>
              <a:rPr lang="en-US" sz="2400" b="1" i="0" u="none" strike="noStrike" dirty="0">
                <a:solidFill>
                  <a:srgbClr val="AC0000"/>
                </a:solidFill>
                <a:effectLst/>
                <a:latin typeface="Proxima Nova"/>
                <a:hlinkClick r:id="rId2"/>
              </a:rPr>
              <a:t>bip-project@pwr.edu.pl</a:t>
            </a:r>
            <a:r>
              <a:rPr lang="en-US" sz="2400" b="0" i="0" dirty="0">
                <a:solidFill>
                  <a:srgbClr val="333333"/>
                </a:solidFill>
                <a:effectLst/>
                <a:latin typeface="Proxima Nova"/>
              </a:rPr>
              <a:t>. Below you will find a list of required information:</a:t>
            </a:r>
          </a:p>
          <a:p>
            <a:r>
              <a:rPr lang="en-US" sz="2400" b="0" i="0" dirty="0">
                <a:solidFill>
                  <a:srgbClr val="333333"/>
                </a:solidFill>
                <a:effectLst/>
                <a:latin typeface="Proxima Nova"/>
              </a:rPr>
              <a:t>First name</a:t>
            </a:r>
          </a:p>
          <a:p>
            <a:r>
              <a:rPr lang="en-US" sz="2400" b="0" i="0" dirty="0">
                <a:solidFill>
                  <a:srgbClr val="333333"/>
                </a:solidFill>
                <a:effectLst/>
                <a:latin typeface="Proxima Nova"/>
              </a:rPr>
              <a:t>Last name</a:t>
            </a:r>
            <a:endParaRPr lang="pl-PL" sz="2400" b="0" i="0" dirty="0">
              <a:solidFill>
                <a:srgbClr val="333333"/>
              </a:solidFill>
              <a:effectLst/>
              <a:latin typeface="Proxima Nova"/>
            </a:endParaRPr>
          </a:p>
          <a:p>
            <a:r>
              <a:rPr lang="en-US" sz="2400" b="0" i="0" dirty="0">
                <a:solidFill>
                  <a:srgbClr val="333333"/>
                </a:solidFill>
                <a:effectLst/>
                <a:latin typeface="Proxima Nova"/>
              </a:rPr>
              <a:t>E-mail address</a:t>
            </a:r>
            <a:endParaRPr lang="pl-PL" sz="2400" b="0" i="0" dirty="0">
              <a:solidFill>
                <a:srgbClr val="333333"/>
              </a:solidFill>
              <a:effectLst/>
              <a:latin typeface="Proxima Nova"/>
            </a:endParaRPr>
          </a:p>
          <a:p>
            <a:r>
              <a:rPr lang="en-US" sz="2400" b="0" i="0" dirty="0">
                <a:solidFill>
                  <a:srgbClr val="333333"/>
                </a:solidFill>
                <a:effectLst/>
                <a:latin typeface="Proxima Nova"/>
              </a:rPr>
              <a:t>University</a:t>
            </a:r>
          </a:p>
          <a:p>
            <a:r>
              <a:rPr lang="en-US" sz="2400" b="0" i="0" dirty="0">
                <a:solidFill>
                  <a:srgbClr val="333333"/>
                </a:solidFill>
                <a:effectLst/>
                <a:latin typeface="Proxima Nova"/>
              </a:rPr>
              <a:t>Faculty</a:t>
            </a:r>
          </a:p>
          <a:p>
            <a:r>
              <a:rPr lang="en-US" sz="2400" b="0" i="0" dirty="0">
                <a:solidFill>
                  <a:srgbClr val="333333"/>
                </a:solidFill>
                <a:effectLst/>
                <a:latin typeface="Proxima Nova"/>
              </a:rPr>
              <a:t>Field of study</a:t>
            </a:r>
          </a:p>
          <a:p>
            <a:r>
              <a:rPr lang="en-US" sz="2400" b="0" i="0" dirty="0">
                <a:solidFill>
                  <a:srgbClr val="333333"/>
                </a:solidFill>
                <a:effectLst/>
                <a:latin typeface="Proxima Nova"/>
              </a:rPr>
              <a:t>Do you want to stay at the dormitory of the </a:t>
            </a:r>
            <a:r>
              <a:rPr lang="en-US" sz="2400" b="0" i="0" dirty="0" err="1">
                <a:solidFill>
                  <a:srgbClr val="333333"/>
                </a:solidFill>
                <a:effectLst/>
                <a:latin typeface="Proxima Nova"/>
              </a:rPr>
              <a:t>Wrocław</a:t>
            </a:r>
            <a:r>
              <a:rPr lang="en-US" sz="2400" b="0" i="0" dirty="0">
                <a:solidFill>
                  <a:srgbClr val="333333"/>
                </a:solidFill>
                <a:effectLst/>
                <a:latin typeface="Proxima Nova"/>
              </a:rPr>
              <a:t> University of Science and Technology ?</a:t>
            </a:r>
          </a:p>
          <a:p>
            <a:pPr marL="0" indent="0">
              <a:buNone/>
            </a:pPr>
            <a:endParaRPr lang="pl-PL" sz="2400" dirty="0"/>
          </a:p>
        </p:txBody>
      </p:sp>
      <p:sp>
        <p:nvSpPr>
          <p:cNvPr id="4" name="Symbol zastępczy tekstu 3">
            <a:extLst>
              <a:ext uri="{FF2B5EF4-FFF2-40B4-BE49-F238E27FC236}">
                <a16:creationId xmlns:a16="http://schemas.microsoft.com/office/drawing/2014/main" id="{037B07E6-61DA-6181-2DBF-9C68296CEC37}"/>
              </a:ext>
            </a:extLst>
          </p:cNvPr>
          <p:cNvSpPr>
            <a:spLocks noGrp="1"/>
          </p:cNvSpPr>
          <p:nvPr>
            <p:ph type="body" idx="11"/>
          </p:nvPr>
        </p:nvSpPr>
        <p:spPr/>
        <p:txBody>
          <a:bodyPr/>
          <a:lstStyle/>
          <a:p>
            <a:r>
              <a:rPr lang="en-US" b="0" i="0" dirty="0">
                <a:solidFill>
                  <a:srgbClr val="4B4B4B"/>
                </a:solidFill>
                <a:effectLst/>
                <a:latin typeface="Proxima Nova"/>
              </a:rPr>
              <a:t>Registration</a:t>
            </a:r>
          </a:p>
          <a:p>
            <a:endParaRPr lang="pl-PL" dirty="0"/>
          </a:p>
        </p:txBody>
      </p:sp>
    </p:spTree>
    <p:extLst>
      <p:ext uri="{BB962C8B-B14F-4D97-AF65-F5344CB8AC3E}">
        <p14:creationId xmlns:p14="http://schemas.microsoft.com/office/powerpoint/2010/main" val="3244518375"/>
      </p:ext>
    </p:extLst>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B5232C48-D403-355B-F832-354CAC447190}"/>
              </a:ext>
            </a:extLst>
          </p:cNvPr>
          <p:cNvSpPr>
            <a:spLocks noGrp="1"/>
          </p:cNvSpPr>
          <p:nvPr>
            <p:ph sz="half" idx="1"/>
          </p:nvPr>
        </p:nvSpPr>
        <p:spPr>
          <a:xfrm>
            <a:off x="973194" y="1095688"/>
            <a:ext cx="11016635" cy="5256584"/>
          </a:xfrm>
        </p:spPr>
        <p:txBody>
          <a:bodyPr/>
          <a:lstStyle/>
          <a:p>
            <a:pPr algn="just"/>
            <a:r>
              <a:rPr lang="en-US" sz="2000" b="0" i="0" dirty="0">
                <a:solidFill>
                  <a:srgbClr val="333333"/>
                </a:solidFill>
                <a:effectLst/>
                <a:latin typeface="Proxima Nova"/>
              </a:rPr>
              <a:t>Our dormitories are situated within easy travelling distance of the university buildings. The range of facilities offered varies, but most dormitories have areas for study and recreation, kitchen facilities, laundry facilities, car parks and are a safe and friendly environment for you to live in. There are mostly double rooms in the dormitories. Bathrooms are shared by a few students. There are kitchens with cookers on each floor. You should bring your own towels and bedclothes. If you want to use the Internet in the dormitory, you should have your own PC/laptop. You can also use our computer laboratories with free Internet access in our campus, open 24 hours a day 7 days a week – in this case, you do not need your own computer. Near the dormitory there are grocery shops, a bus stop and a tram stop. Here you can find more information:</a:t>
            </a:r>
          </a:p>
          <a:p>
            <a:pPr algn="l"/>
            <a:r>
              <a:rPr lang="en-US" sz="2000" b="1" i="0" u="none" strike="noStrike" dirty="0">
                <a:solidFill>
                  <a:srgbClr val="AC0000"/>
                </a:solidFill>
                <a:effectLst/>
                <a:latin typeface="Proxima Nova"/>
                <a:hlinkClick r:id="rId2"/>
              </a:rPr>
              <a:t>International Students Guide</a:t>
            </a:r>
            <a:endParaRPr lang="pl-PL" sz="2000" b="1" i="0" u="none" strike="noStrike" dirty="0">
              <a:solidFill>
                <a:srgbClr val="AC0000"/>
              </a:solidFill>
              <a:effectLst/>
              <a:latin typeface="Proxima Nova"/>
            </a:endParaRPr>
          </a:p>
          <a:p>
            <a:pPr algn="l"/>
            <a:r>
              <a:rPr lang="pl-PL" sz="2000" b="1" i="0" u="none" strike="noStrike" dirty="0" err="1">
                <a:solidFill>
                  <a:srgbClr val="AC0000"/>
                </a:solidFill>
                <a:effectLst/>
                <a:latin typeface="Proxima Nova"/>
                <a:hlinkClick r:id="rId3"/>
              </a:rPr>
              <a:t>Dormitories</a:t>
            </a:r>
            <a:endParaRPr lang="en-US" sz="2000" b="0" i="0" dirty="0">
              <a:solidFill>
                <a:srgbClr val="333333"/>
              </a:solidFill>
              <a:effectLst/>
              <a:latin typeface="Proxima Nova"/>
            </a:endParaRPr>
          </a:p>
          <a:p>
            <a:pPr marL="0" indent="0" algn="just">
              <a:buNone/>
            </a:pPr>
            <a:br>
              <a:rPr lang="en-US" sz="2000" b="1" i="0" u="none" strike="noStrike" dirty="0">
                <a:solidFill>
                  <a:srgbClr val="AC0000"/>
                </a:solidFill>
                <a:effectLst/>
                <a:latin typeface="Proxima Nova"/>
                <a:hlinkClick r:id="rId3"/>
              </a:rPr>
            </a:br>
            <a:endParaRPr lang="en-US" sz="2000" b="0" i="0" dirty="0">
              <a:solidFill>
                <a:srgbClr val="333333"/>
              </a:solidFill>
              <a:effectLst/>
              <a:latin typeface="Proxima Nova"/>
            </a:endParaRPr>
          </a:p>
          <a:p>
            <a:pPr marL="0" indent="0">
              <a:buNone/>
            </a:pPr>
            <a:endParaRPr lang="pl-PL" sz="2000" dirty="0"/>
          </a:p>
        </p:txBody>
      </p:sp>
      <p:sp>
        <p:nvSpPr>
          <p:cNvPr id="3" name="Symbol zastępczy tekstu 2">
            <a:extLst>
              <a:ext uri="{FF2B5EF4-FFF2-40B4-BE49-F238E27FC236}">
                <a16:creationId xmlns:a16="http://schemas.microsoft.com/office/drawing/2014/main" id="{B976E21F-1A0C-BE59-B7C9-BF45A4822E70}"/>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65E28669-F76A-91D3-9483-F77C0AD9621F}"/>
              </a:ext>
            </a:extLst>
          </p:cNvPr>
          <p:cNvSpPr>
            <a:spLocks noGrp="1"/>
          </p:cNvSpPr>
          <p:nvPr>
            <p:ph type="body" idx="11"/>
          </p:nvPr>
        </p:nvSpPr>
        <p:spPr/>
        <p:txBody>
          <a:bodyPr/>
          <a:lstStyle/>
          <a:p>
            <a:r>
              <a:rPr lang="pl-PL" b="0" i="0" dirty="0">
                <a:solidFill>
                  <a:srgbClr val="4B4B4B"/>
                </a:solidFill>
                <a:effectLst/>
                <a:latin typeface="Proxima Nova"/>
              </a:rPr>
              <a:t>Student </a:t>
            </a:r>
            <a:r>
              <a:rPr lang="pl-PL" b="0" i="0" dirty="0" err="1">
                <a:solidFill>
                  <a:srgbClr val="4B4B4B"/>
                </a:solidFill>
                <a:effectLst/>
                <a:latin typeface="Proxima Nova"/>
              </a:rPr>
              <a:t>Dormitories</a:t>
            </a:r>
            <a:endParaRPr lang="pl-PL" b="0" i="0" dirty="0">
              <a:solidFill>
                <a:srgbClr val="4B4B4B"/>
              </a:solidFill>
              <a:effectLst/>
              <a:latin typeface="Proxima Nova"/>
            </a:endParaRPr>
          </a:p>
          <a:p>
            <a:endParaRPr lang="pl-PL" dirty="0"/>
          </a:p>
        </p:txBody>
      </p:sp>
      <p:pic>
        <p:nvPicPr>
          <p:cNvPr id="6" name="Obraz 5" descr="Obraz zawierający tekst, zrzut ekranu, diagram, mapa&#10;&#10;Zawartość wygenerowana przez sztuczną inteligencję może być niepoprawna.">
            <a:extLst>
              <a:ext uri="{FF2B5EF4-FFF2-40B4-BE49-F238E27FC236}">
                <a16:creationId xmlns:a16="http://schemas.microsoft.com/office/drawing/2014/main" id="{BB7A5E02-F59D-7B1A-E469-26AE45F330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0347" y="3654874"/>
            <a:ext cx="5287330" cy="3172398"/>
          </a:xfrm>
          <a:prstGeom prst="rect">
            <a:avLst/>
          </a:prstGeom>
        </p:spPr>
      </p:pic>
    </p:spTree>
    <p:extLst>
      <p:ext uri="{BB962C8B-B14F-4D97-AF65-F5344CB8AC3E}">
        <p14:creationId xmlns:p14="http://schemas.microsoft.com/office/powerpoint/2010/main" val="2754128067"/>
      </p:ext>
    </p:extLst>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93640981-135E-FA4B-FBF6-70E3CED3FDFE}"/>
              </a:ext>
            </a:extLst>
          </p:cNvPr>
          <p:cNvSpPr>
            <a:spLocks noGrp="1"/>
          </p:cNvSpPr>
          <p:nvPr>
            <p:ph sz="half" idx="1"/>
          </p:nvPr>
        </p:nvSpPr>
        <p:spPr/>
        <p:txBody>
          <a:bodyPr/>
          <a:lstStyle/>
          <a:p>
            <a:pPr marL="0" indent="0" algn="just">
              <a:buNone/>
            </a:pPr>
            <a:r>
              <a:rPr lang="en-US" sz="2400" dirty="0">
                <a:solidFill>
                  <a:schemeClr val="accent3"/>
                </a:solidFill>
              </a:rPr>
              <a:t>“Construction, operation and diagnosis of rail transport equipment” program is held in the form of a BIP because we want to give every student the opportunity to gather an experience with other international students. Virtual mobility is the only way to deal with the uncertainties and restrictions that COVID-19 has imposed on international student exchange and collaborations. </a:t>
            </a:r>
            <a:r>
              <a:rPr lang="en-US" sz="2400" dirty="0"/>
              <a:t>During “Construction, operation and diagnosis of rail transport equipment” we will tackle these difficulties with a remote, but intense, online course. The program offers participants the opportunity to get acquainted with creative methods and techniques for safe operation and malfunction diagnosis of transport system components. Students will be introduced to contemporary testing and diagnostic methods and will acquire knowledge in the construction of means of transport, operation and fault diagnosis using dedicated modelling methods and testing tools.</a:t>
            </a:r>
            <a:endParaRPr lang="pl-PL" sz="2400" dirty="0"/>
          </a:p>
        </p:txBody>
      </p:sp>
      <p:sp>
        <p:nvSpPr>
          <p:cNvPr id="3" name="Symbol zastępczy tekstu 2">
            <a:extLst>
              <a:ext uri="{FF2B5EF4-FFF2-40B4-BE49-F238E27FC236}">
                <a16:creationId xmlns:a16="http://schemas.microsoft.com/office/drawing/2014/main" id="{CCE934A1-1728-2BBC-36A6-9A479A4C7D8C}"/>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98DF0F6D-D848-4E7D-1589-3647BA8A7273}"/>
              </a:ext>
            </a:extLst>
          </p:cNvPr>
          <p:cNvSpPr>
            <a:spLocks noGrp="1"/>
          </p:cNvSpPr>
          <p:nvPr>
            <p:ph type="body" idx="11"/>
          </p:nvPr>
        </p:nvSpPr>
        <p:spPr/>
        <p:txBody>
          <a:bodyPr/>
          <a:lstStyle/>
          <a:p>
            <a:r>
              <a:rPr lang="pl-PL" dirty="0"/>
              <a:t>PURPOSE AND GOAL </a:t>
            </a:r>
          </a:p>
        </p:txBody>
      </p:sp>
    </p:spTree>
    <p:extLst>
      <p:ext uri="{BB962C8B-B14F-4D97-AF65-F5344CB8AC3E}">
        <p14:creationId xmlns:p14="http://schemas.microsoft.com/office/powerpoint/2010/main" val="2629833429"/>
      </p:ext>
    </p:extLst>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87D541B6-C6BA-43F9-60AF-E06ABB53D7C9}"/>
              </a:ext>
            </a:extLst>
          </p:cNvPr>
          <p:cNvSpPr>
            <a:spLocks noGrp="1"/>
          </p:cNvSpPr>
          <p:nvPr>
            <p:ph sz="half" idx="1"/>
          </p:nvPr>
        </p:nvSpPr>
        <p:spPr/>
        <p:txBody>
          <a:bodyPr/>
          <a:lstStyle/>
          <a:p>
            <a:pPr marL="0" indent="0" algn="just">
              <a:lnSpc>
                <a:spcPct val="107000"/>
              </a:lnSpc>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Date (real, on-line).</a:t>
            </a:r>
            <a:endParaRPr lang="pl-PL"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24.04.2023 - 28.04.2023 (real)</a:t>
            </a:r>
            <a:endParaRPr lang="pl-PL"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02.05.2023-06.05.2023 (on-line)</a:t>
            </a:r>
            <a:endParaRPr lang="pl-PL" sz="24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400" dirty="0">
                <a:effectLst/>
                <a:latin typeface="Arial" panose="020B0604020202020204" pitchFamily="34" charset="0"/>
                <a:ea typeface="Calibri" panose="020F0502020204030204" pitchFamily="34" charset="0"/>
                <a:cs typeface="Times New Roman" panose="02020603050405020304" pitchFamily="18" charset="0"/>
              </a:rPr>
              <a:t>What is expected (lectures, working in small teams, social activities).</a:t>
            </a:r>
            <a:endParaRPr lang="pl-PL" sz="2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Lectures in a pleasant atmosphere, laboratory working in international small groups, a city tour to discover the culture and history of the beautiful city of </a:t>
            </a:r>
            <a:r>
              <a:rPr lang="en-US" sz="2400" dirty="0" err="1">
                <a:effectLst/>
                <a:latin typeface="Arial" panose="020B0604020202020204" pitchFamily="34" charset="0"/>
                <a:ea typeface="Calibri" panose="020F0502020204030204" pitchFamily="34" charset="0"/>
                <a:cs typeface="Times New Roman" panose="02020603050405020304" pitchFamily="18" charset="0"/>
              </a:rPr>
              <a:t>Wrocław</a:t>
            </a:r>
            <a:r>
              <a:rPr lang="en-US" sz="2400" dirty="0">
                <a:effectLst/>
                <a:latin typeface="Arial" panose="020B0604020202020204" pitchFamily="34" charset="0"/>
                <a:ea typeface="Calibri" panose="020F0502020204030204" pitchFamily="34" charset="0"/>
                <a:cs typeface="Times New Roman" panose="02020603050405020304" pitchFamily="18" charset="0"/>
              </a:rPr>
              <a:t>, one of Poland's largest cities.</a:t>
            </a:r>
            <a:endParaRPr lang="pl-PL" sz="2400" dirty="0">
              <a:effectLst/>
              <a:ea typeface="Calibri" panose="020F0502020204030204" pitchFamily="34" charset="0"/>
              <a:cs typeface="Times New Roman" panose="02020603050405020304" pitchFamily="18" charset="0"/>
            </a:endParaRPr>
          </a:p>
          <a:p>
            <a:endParaRPr lang="pl-PL" sz="2400" dirty="0"/>
          </a:p>
        </p:txBody>
      </p:sp>
      <p:sp>
        <p:nvSpPr>
          <p:cNvPr id="3" name="Symbol zastępczy tekstu 2">
            <a:extLst>
              <a:ext uri="{FF2B5EF4-FFF2-40B4-BE49-F238E27FC236}">
                <a16:creationId xmlns:a16="http://schemas.microsoft.com/office/drawing/2014/main" id="{3ED04D86-36CE-8E1B-4DBC-56FD32BC4939}"/>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3BE6AD56-DAB4-ADDC-AEA5-7B401209F173}"/>
              </a:ext>
            </a:extLst>
          </p:cNvPr>
          <p:cNvSpPr>
            <a:spLocks noGrp="1"/>
          </p:cNvSpPr>
          <p:nvPr>
            <p:ph type="body" idx="11"/>
          </p:nvPr>
        </p:nvSpPr>
        <p:spPr/>
        <p:txBody>
          <a:bodyPr/>
          <a:lstStyle/>
          <a:p>
            <a:endParaRPr lang="pl-PL"/>
          </a:p>
        </p:txBody>
      </p:sp>
    </p:spTree>
    <p:extLst>
      <p:ext uri="{BB962C8B-B14F-4D97-AF65-F5344CB8AC3E}">
        <p14:creationId xmlns:p14="http://schemas.microsoft.com/office/powerpoint/2010/main" val="1099881028"/>
      </p:ext>
    </p:extLst>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91BA930F-DBBD-8E2C-3FC0-55EC332D6737}"/>
              </a:ext>
            </a:extLst>
          </p:cNvPr>
          <p:cNvSpPr>
            <a:spLocks noGrp="1"/>
          </p:cNvSpPr>
          <p:nvPr>
            <p:ph sz="half" idx="1"/>
          </p:nvPr>
        </p:nvSpPr>
        <p:spPr/>
        <p:txBody>
          <a:bodyPr/>
          <a:lstStyle/>
          <a:p>
            <a:pPr marL="0" indent="0" algn="just">
              <a:buNone/>
            </a:pPr>
            <a:r>
              <a:rPr lang="en-US" dirty="0"/>
              <a:t>Upon successful submission of the required post-course work, participants will receive a certificate. This certificate states the grade you have received in the „Construction, operation and diagnosis of rail transport equipment” course. </a:t>
            </a:r>
            <a:endParaRPr lang="pl-PL" dirty="0"/>
          </a:p>
        </p:txBody>
      </p:sp>
      <p:sp>
        <p:nvSpPr>
          <p:cNvPr id="3" name="Symbol zastępczy tekstu 2">
            <a:extLst>
              <a:ext uri="{FF2B5EF4-FFF2-40B4-BE49-F238E27FC236}">
                <a16:creationId xmlns:a16="http://schemas.microsoft.com/office/drawing/2014/main" id="{226D9CFD-3FEA-DD20-D028-11924A42CAD9}"/>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CDFC9CAF-BD43-1561-F6DD-501328F64820}"/>
              </a:ext>
            </a:extLst>
          </p:cNvPr>
          <p:cNvSpPr>
            <a:spLocks noGrp="1"/>
          </p:cNvSpPr>
          <p:nvPr>
            <p:ph type="body" idx="11"/>
          </p:nvPr>
        </p:nvSpPr>
        <p:spPr/>
        <p:txBody>
          <a:bodyPr/>
          <a:lstStyle/>
          <a:p>
            <a:r>
              <a:rPr lang="pl-PL" dirty="0"/>
              <a:t>CERTIFICATE</a:t>
            </a:r>
          </a:p>
        </p:txBody>
      </p:sp>
    </p:spTree>
    <p:extLst>
      <p:ext uri="{BB962C8B-B14F-4D97-AF65-F5344CB8AC3E}">
        <p14:creationId xmlns:p14="http://schemas.microsoft.com/office/powerpoint/2010/main" val="4092612062"/>
      </p:ext>
    </p:extLst>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58;p3">
            <a:extLst>
              <a:ext uri="{FF2B5EF4-FFF2-40B4-BE49-F238E27FC236}">
                <a16:creationId xmlns:a16="http://schemas.microsoft.com/office/drawing/2014/main" id="{24F5AFD4-9FF7-0B45-628D-23FB2FD06E7C}"/>
              </a:ext>
            </a:extLst>
          </p:cNvPr>
          <p:cNvSpPr txBox="1"/>
          <p:nvPr/>
        </p:nvSpPr>
        <p:spPr>
          <a:xfrm>
            <a:off x="1174693" y="836712"/>
            <a:ext cx="9144000" cy="5620280"/>
          </a:xfrm>
          <a:prstGeom prst="rect">
            <a:avLst/>
          </a:prstGeom>
          <a:noFill/>
          <a:ln>
            <a:noFill/>
          </a:ln>
        </p:spPr>
        <p:txBody>
          <a:bodyPr spcFirstLastPara="1" wrap="square" lIns="91425" tIns="45700" rIns="91425" bIns="45700" anchor="t" anchorCtr="0">
            <a:noAutofit/>
          </a:bodyPr>
          <a:lstStyle/>
          <a:p>
            <a:pPr marL="0" lvl="1">
              <a:lnSpc>
                <a:spcPct val="90000"/>
              </a:lnSpc>
              <a:spcBef>
                <a:spcPts val="0"/>
              </a:spcBef>
              <a:spcAft>
                <a:spcPts val="0"/>
              </a:spcAft>
              <a:buClr>
                <a:srgbClr val="74B730"/>
              </a:buClr>
              <a:buSzPts val="2800"/>
            </a:pPr>
            <a:r>
              <a:rPr lang="pl-PL" sz="4400" dirty="0"/>
              <a:t>Agenda:</a:t>
            </a:r>
            <a:endParaRPr lang="pl-PL" sz="2800" b="1" dirty="0">
              <a:latin typeface="Calibri"/>
              <a:ea typeface="Calibri"/>
              <a:cs typeface="Calibri"/>
              <a:sym typeface="Calibri"/>
            </a:endParaRPr>
          </a:p>
          <a:p>
            <a:pPr marL="0" lvl="1">
              <a:lnSpc>
                <a:spcPct val="90000"/>
              </a:lnSpc>
              <a:spcBef>
                <a:spcPts val="0"/>
              </a:spcBef>
              <a:spcAft>
                <a:spcPts val="0"/>
              </a:spcAft>
              <a:buClr>
                <a:srgbClr val="74B730"/>
              </a:buClr>
              <a:buSzPts val="2800"/>
            </a:pPr>
            <a:r>
              <a:rPr lang="fr-BE" sz="2800" b="1" dirty="0">
                <a:latin typeface="Calibri"/>
                <a:ea typeface="Calibri"/>
                <a:cs typeface="Calibri"/>
                <a:sym typeface="Calibri"/>
              </a:rPr>
              <a:t> </a:t>
            </a:r>
            <a:endParaRPr lang="pl-PL" sz="2800" b="1" dirty="0">
              <a:latin typeface="Calibri"/>
              <a:ea typeface="Calibri"/>
              <a:cs typeface="Calibri"/>
              <a:sym typeface="Calibri"/>
            </a:endParaRPr>
          </a:p>
          <a:p>
            <a:pPr marL="180975" lvl="1" indent="-180975">
              <a:lnSpc>
                <a:spcPct val="90000"/>
              </a:lnSpc>
              <a:spcBef>
                <a:spcPts val="0"/>
              </a:spcBef>
              <a:spcAft>
                <a:spcPts val="0"/>
              </a:spcAft>
              <a:buClr>
                <a:schemeClr val="tx1"/>
              </a:buClr>
              <a:buSzPts val="2800"/>
              <a:buFont typeface="Noto Sans Symbols"/>
              <a:buChar char="▪"/>
            </a:pPr>
            <a:r>
              <a:rPr lang="fr-BE" sz="2800" b="1" dirty="0">
                <a:latin typeface="Calibri"/>
                <a:ea typeface="Calibri"/>
                <a:cs typeface="Calibri"/>
                <a:sym typeface="Calibri"/>
              </a:rPr>
              <a:t>Concept of </a:t>
            </a:r>
            <a:r>
              <a:rPr lang="fr-BE" sz="2800" b="1" dirty="0" err="1">
                <a:latin typeface="Calibri"/>
                <a:ea typeface="Calibri"/>
                <a:cs typeface="Calibri"/>
                <a:sym typeface="Calibri"/>
              </a:rPr>
              <a:t>BIPs</a:t>
            </a:r>
            <a:endParaRPr dirty="0"/>
          </a:p>
          <a:p>
            <a:pPr marL="180975" lvl="1" indent="-180975">
              <a:lnSpc>
                <a:spcPct val="90000"/>
              </a:lnSpc>
              <a:spcBef>
                <a:spcPts val="560"/>
              </a:spcBef>
              <a:spcAft>
                <a:spcPts val="0"/>
              </a:spcAft>
              <a:buClr>
                <a:schemeClr val="tx1"/>
              </a:buClr>
              <a:buSzPts val="2800"/>
              <a:buFont typeface="Noto Sans Symbols"/>
              <a:buChar char="▪"/>
            </a:pPr>
            <a:r>
              <a:rPr lang="fr-BE" sz="2800" b="1" dirty="0">
                <a:latin typeface="Calibri"/>
                <a:ea typeface="Calibri"/>
                <a:cs typeface="Calibri"/>
                <a:sym typeface="Calibri"/>
              </a:rPr>
              <a:t> </a:t>
            </a:r>
            <a:r>
              <a:rPr lang="fr-BE" sz="2400" b="1" dirty="0">
                <a:latin typeface="Calibri"/>
                <a:ea typeface="Calibri"/>
                <a:cs typeface="Calibri"/>
                <a:sym typeface="Calibri"/>
              </a:rPr>
              <a:t>Case </a:t>
            </a:r>
            <a:r>
              <a:rPr lang="fr-BE" sz="2400" b="1" dirty="0" err="1">
                <a:latin typeface="Calibri"/>
                <a:ea typeface="Calibri"/>
                <a:cs typeface="Calibri"/>
                <a:sym typeface="Calibri"/>
              </a:rPr>
              <a:t>Stud</a:t>
            </a:r>
            <a:r>
              <a:rPr lang="pl-PL" sz="2400" b="1" dirty="0" err="1">
                <a:latin typeface="Calibri"/>
                <a:ea typeface="Calibri"/>
                <a:cs typeface="Calibri"/>
                <a:sym typeface="Calibri"/>
              </a:rPr>
              <a:t>ies</a:t>
            </a:r>
            <a:r>
              <a:rPr lang="fr-BE" sz="2400" b="1" dirty="0">
                <a:latin typeface="Calibri"/>
                <a:ea typeface="Calibri"/>
                <a:cs typeface="Calibri"/>
                <a:sym typeface="Calibri"/>
              </a:rPr>
              <a:t> </a:t>
            </a:r>
            <a:r>
              <a:rPr lang="fr-BE" sz="2400" b="1" dirty="0" err="1">
                <a:latin typeface="Calibri"/>
                <a:ea typeface="Calibri"/>
                <a:cs typeface="Calibri"/>
                <a:sym typeface="Calibri"/>
              </a:rPr>
              <a:t>from</a:t>
            </a:r>
            <a:r>
              <a:rPr lang="fr-BE" sz="2400" b="1" dirty="0">
                <a:latin typeface="Calibri"/>
                <a:ea typeface="Calibri"/>
                <a:cs typeface="Calibri"/>
                <a:sym typeface="Calibri"/>
              </a:rPr>
              <a:t> Wrocław </a:t>
            </a:r>
            <a:r>
              <a:rPr lang="fr-BE" sz="2400" b="1" dirty="0" err="1">
                <a:latin typeface="Calibri"/>
                <a:ea typeface="Calibri"/>
                <a:cs typeface="Calibri"/>
                <a:sym typeface="Calibri"/>
              </a:rPr>
              <a:t>University</a:t>
            </a:r>
            <a:r>
              <a:rPr lang="fr-BE" sz="2400" b="1" dirty="0">
                <a:latin typeface="Calibri"/>
                <a:ea typeface="Calibri"/>
                <a:cs typeface="Calibri"/>
                <a:sym typeface="Calibri"/>
              </a:rPr>
              <a:t> of Science and </a:t>
            </a:r>
            <a:r>
              <a:rPr lang="fr-BE" sz="2400" b="1" dirty="0" err="1">
                <a:latin typeface="Calibri"/>
                <a:ea typeface="Calibri"/>
                <a:cs typeface="Calibri"/>
                <a:sym typeface="Calibri"/>
              </a:rPr>
              <a:t>Technology</a:t>
            </a:r>
            <a:endParaRPr dirty="0"/>
          </a:p>
          <a:p>
            <a:pPr marL="180975" lvl="1" indent="-180975">
              <a:lnSpc>
                <a:spcPct val="90000"/>
              </a:lnSpc>
              <a:spcBef>
                <a:spcPts val="560"/>
              </a:spcBef>
              <a:spcAft>
                <a:spcPts val="0"/>
              </a:spcAft>
              <a:buClr>
                <a:schemeClr val="tx1"/>
              </a:buClr>
              <a:buSzPts val="2800"/>
              <a:buFont typeface="Noto Sans Symbols"/>
              <a:buChar char="▪"/>
            </a:pPr>
            <a:r>
              <a:rPr lang="fr-BE" sz="2800" b="1" dirty="0">
                <a:latin typeface="Calibri"/>
                <a:ea typeface="Calibri"/>
                <a:cs typeface="Calibri"/>
                <a:sym typeface="Calibri"/>
              </a:rPr>
              <a:t> Final conclusions</a:t>
            </a:r>
            <a:endParaRPr lang="pl-PL" sz="2800" b="1" dirty="0">
              <a:latin typeface="Calibri"/>
              <a:ea typeface="Calibri"/>
              <a:cs typeface="Calibri"/>
              <a:sym typeface="Calibri"/>
            </a:endParaRPr>
          </a:p>
          <a:p>
            <a:pPr marL="180975" lvl="1" indent="-180975">
              <a:lnSpc>
                <a:spcPct val="90000"/>
              </a:lnSpc>
              <a:spcBef>
                <a:spcPts val="560"/>
              </a:spcBef>
              <a:spcAft>
                <a:spcPts val="0"/>
              </a:spcAft>
              <a:buClr>
                <a:schemeClr val="tx1"/>
              </a:buClr>
              <a:buSzPts val="2800"/>
              <a:buFont typeface="Noto Sans Symbols"/>
              <a:buChar char="▪"/>
            </a:pPr>
            <a:r>
              <a:rPr lang="fr-BE" sz="2800" b="1" dirty="0">
                <a:latin typeface="Calibri"/>
                <a:ea typeface="Calibri"/>
                <a:cs typeface="Calibri"/>
                <a:sym typeface="Calibri"/>
              </a:rPr>
              <a:t>Discussion</a:t>
            </a:r>
            <a:endParaRPr sz="2800" dirty="0"/>
          </a:p>
        </p:txBody>
      </p:sp>
    </p:spTree>
    <p:extLst>
      <p:ext uri="{BB962C8B-B14F-4D97-AF65-F5344CB8AC3E}">
        <p14:creationId xmlns:p14="http://schemas.microsoft.com/office/powerpoint/2010/main" val="712709154"/>
      </p:ext>
    </p:extLst>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C81CE0AD-C678-D8E4-25FB-CDC3FB866800}"/>
              </a:ext>
            </a:extLst>
          </p:cNvPr>
          <p:cNvSpPr>
            <a:spLocks noGrp="1"/>
          </p:cNvSpPr>
          <p:nvPr>
            <p:ph sz="half" idx="1"/>
          </p:nvPr>
        </p:nvSpPr>
        <p:spPr/>
        <p:txBody>
          <a:bodyPr/>
          <a:lstStyle/>
          <a:p>
            <a:pPr marL="0" indent="0" algn="just">
              <a:buNone/>
            </a:pPr>
            <a:r>
              <a:rPr lang="en-US" dirty="0"/>
              <a:t>Students will participate in online and onsite lectures, which will be provided by carefully selected lecturers from international partnering institutions. In addition, creative and contemporary teaching and learning methods, such as problem-based learning, gamification, teamwork and project tasks, will be applied to establish a collaborative work environment and to enable students to learn from both lecturers and each other. </a:t>
            </a:r>
            <a:endParaRPr lang="pl-PL" dirty="0"/>
          </a:p>
        </p:txBody>
      </p:sp>
      <p:sp>
        <p:nvSpPr>
          <p:cNvPr id="3" name="Symbol zastępczy tekstu 2">
            <a:extLst>
              <a:ext uri="{FF2B5EF4-FFF2-40B4-BE49-F238E27FC236}">
                <a16:creationId xmlns:a16="http://schemas.microsoft.com/office/drawing/2014/main" id="{7FFB9D34-45D2-A414-AF75-A92F12188EFD}"/>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9461F792-5E41-1E95-856B-03EDBAF32E6B}"/>
              </a:ext>
            </a:extLst>
          </p:cNvPr>
          <p:cNvSpPr>
            <a:spLocks noGrp="1"/>
          </p:cNvSpPr>
          <p:nvPr>
            <p:ph type="body" idx="11"/>
          </p:nvPr>
        </p:nvSpPr>
        <p:spPr/>
        <p:txBody>
          <a:bodyPr/>
          <a:lstStyle/>
          <a:p>
            <a:r>
              <a:rPr lang="pl-PL" dirty="0"/>
              <a:t>TEACHING METHODS</a:t>
            </a:r>
          </a:p>
        </p:txBody>
      </p:sp>
    </p:spTree>
    <p:extLst>
      <p:ext uri="{BB962C8B-B14F-4D97-AF65-F5344CB8AC3E}">
        <p14:creationId xmlns:p14="http://schemas.microsoft.com/office/powerpoint/2010/main" val="392429207"/>
      </p:ext>
    </p:extLst>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2C3ED970-F82D-41C1-6C2D-52D91FA02B35}"/>
              </a:ext>
            </a:extLst>
          </p:cNvPr>
          <p:cNvSpPr>
            <a:spLocks noGrp="1"/>
          </p:cNvSpPr>
          <p:nvPr>
            <p:ph sz="half" idx="1"/>
          </p:nvPr>
        </p:nvSpPr>
        <p:spPr/>
        <p:txBody>
          <a:bodyPr/>
          <a:lstStyle/>
          <a:p>
            <a:pPr marL="0" indent="0" algn="just">
              <a:buNone/>
            </a:pPr>
            <a:r>
              <a:rPr lang="en-US" dirty="0"/>
              <a:t>During the training, students will have the opportunity to learn practical skills that can be applied in a future career related to railway infrastructure. The training will include both theoretical classes and practical workshops that will allow students to gain practical experience. Students will also be able to learn about the latest technologies and trends related to railway infrastructure, which may be helpful in their future work. All this will make students better able to understand and control the process of building, operating and diagnosing railway infrastructure devices.</a:t>
            </a:r>
            <a:endParaRPr lang="pl-PL" dirty="0"/>
          </a:p>
        </p:txBody>
      </p:sp>
      <p:sp>
        <p:nvSpPr>
          <p:cNvPr id="3" name="Symbol zastępczy tekstu 2">
            <a:extLst>
              <a:ext uri="{FF2B5EF4-FFF2-40B4-BE49-F238E27FC236}">
                <a16:creationId xmlns:a16="http://schemas.microsoft.com/office/drawing/2014/main" id="{D08ED2A9-068D-2719-9231-0E9C9BF5288B}"/>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3AE23202-27BD-C92F-1BDF-F6641546A624}"/>
              </a:ext>
            </a:extLst>
          </p:cNvPr>
          <p:cNvSpPr>
            <a:spLocks noGrp="1"/>
          </p:cNvSpPr>
          <p:nvPr>
            <p:ph type="body" idx="11"/>
          </p:nvPr>
        </p:nvSpPr>
        <p:spPr/>
        <p:txBody>
          <a:bodyPr/>
          <a:lstStyle/>
          <a:p>
            <a:r>
              <a:rPr lang="pl-PL" dirty="0"/>
              <a:t>LEARNING OUTCOMES</a:t>
            </a:r>
          </a:p>
        </p:txBody>
      </p:sp>
    </p:spTree>
    <p:extLst>
      <p:ext uri="{BB962C8B-B14F-4D97-AF65-F5344CB8AC3E}">
        <p14:creationId xmlns:p14="http://schemas.microsoft.com/office/powerpoint/2010/main" val="292329371"/>
      </p:ext>
    </p:extLst>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8CF28FE7-7358-3D92-3F27-BF7D1619EF7C}"/>
              </a:ext>
            </a:extLst>
          </p:cNvPr>
          <p:cNvSpPr>
            <a:spLocks noGrp="1"/>
          </p:cNvSpPr>
          <p:nvPr>
            <p:ph sz="half" idx="1"/>
          </p:nvPr>
        </p:nvSpPr>
        <p:spPr/>
        <p:txBody>
          <a:bodyPr/>
          <a:lstStyle/>
          <a:p>
            <a:pPr marL="228600" lvl="0" indent="-201930" algn="l" rtl="0">
              <a:lnSpc>
                <a:spcPct val="90000"/>
              </a:lnSpc>
              <a:spcBef>
                <a:spcPts val="0"/>
              </a:spcBef>
              <a:spcAft>
                <a:spcPts val="0"/>
              </a:spcAft>
              <a:buClr>
                <a:srgbClr val="2B2B2B"/>
              </a:buClr>
              <a:buSzPct val="100000"/>
              <a:buChar char="•"/>
            </a:pPr>
            <a:r>
              <a:rPr lang="fr-BE" b="0" i="0" dirty="0">
                <a:solidFill>
                  <a:srgbClr val="2B2B2B"/>
                </a:solidFill>
                <a:latin typeface="Arial"/>
                <a:ea typeface="Arial"/>
                <a:cs typeface="Arial"/>
                <a:sym typeface="Arial"/>
              </a:rPr>
              <a:t>TEAM FROM </a:t>
            </a:r>
            <a:r>
              <a:rPr lang="pl-PL" b="0" i="0" dirty="0">
                <a:solidFill>
                  <a:srgbClr val="2B2B2B"/>
                </a:solidFill>
                <a:latin typeface="Arial"/>
                <a:ea typeface="Arial"/>
                <a:cs typeface="Arial"/>
                <a:sym typeface="Arial"/>
              </a:rPr>
              <a:t>LITHUANIA</a:t>
            </a:r>
            <a:r>
              <a:rPr lang="fr-BE" b="0" i="0" dirty="0">
                <a:solidFill>
                  <a:srgbClr val="2B2B2B"/>
                </a:solidFill>
                <a:latin typeface="Arial"/>
                <a:ea typeface="Arial"/>
                <a:cs typeface="Arial"/>
                <a:sym typeface="Arial"/>
              </a:rPr>
              <a:t>:</a:t>
            </a:r>
            <a:endParaRPr lang="fr-BE" dirty="0"/>
          </a:p>
          <a:p>
            <a:pPr marL="685800" lvl="1" indent="-211455" algn="just" rtl="0">
              <a:lnSpc>
                <a:spcPct val="107000"/>
              </a:lnSpc>
              <a:spcBef>
                <a:spcPts val="1000"/>
              </a:spcBef>
              <a:spcAft>
                <a:spcPts val="0"/>
              </a:spcAft>
              <a:buClr>
                <a:srgbClr val="000000"/>
              </a:buClr>
              <a:buSzPct val="100000"/>
              <a:buChar char="•"/>
            </a:pPr>
            <a:r>
              <a:rPr lang="fr-BE" sz="1800" dirty="0">
                <a:solidFill>
                  <a:srgbClr val="000000"/>
                </a:solidFill>
                <a:latin typeface="Arial"/>
                <a:ea typeface="Arial"/>
                <a:cs typeface="Arial"/>
                <a:sym typeface="Arial"/>
              </a:rPr>
              <a:t>P</a:t>
            </a:r>
            <a:r>
              <a:rPr lang="pl-PL" sz="1800" dirty="0" err="1">
                <a:solidFill>
                  <a:srgbClr val="000000"/>
                </a:solidFill>
                <a:latin typeface="Arial"/>
                <a:ea typeface="Arial"/>
                <a:cs typeface="Arial"/>
                <a:sym typeface="Arial"/>
              </a:rPr>
              <a:t>rof</a:t>
            </a:r>
            <a:r>
              <a:rPr lang="pl-PL" sz="1800" dirty="0">
                <a:solidFill>
                  <a:srgbClr val="000000"/>
                </a:solidFill>
                <a:latin typeface="Arial"/>
                <a:ea typeface="Arial"/>
                <a:cs typeface="Arial"/>
                <a:sym typeface="Arial"/>
              </a:rPr>
              <a:t>. </a:t>
            </a:r>
            <a:r>
              <a:rPr lang="pl-PL" sz="1800" dirty="0" err="1">
                <a:solidFill>
                  <a:srgbClr val="000000"/>
                </a:solidFill>
                <a:latin typeface="Arial"/>
                <a:ea typeface="Arial"/>
                <a:cs typeface="Arial"/>
                <a:sym typeface="Arial"/>
              </a:rPr>
              <a:t>Mykola</a:t>
            </a:r>
            <a:r>
              <a:rPr lang="pl-PL" sz="1800" dirty="0">
                <a:solidFill>
                  <a:srgbClr val="000000"/>
                </a:solidFill>
                <a:latin typeface="Arial"/>
                <a:ea typeface="Arial"/>
                <a:cs typeface="Arial"/>
                <a:sym typeface="Arial"/>
              </a:rPr>
              <a:t> </a:t>
            </a:r>
            <a:r>
              <a:rPr lang="pl-PL" sz="1800" dirty="0" err="1">
                <a:solidFill>
                  <a:srgbClr val="000000"/>
                </a:solidFill>
                <a:latin typeface="Arial"/>
                <a:ea typeface="Arial"/>
                <a:cs typeface="Arial"/>
                <a:sym typeface="Arial"/>
              </a:rPr>
              <a:t>Karpenko</a:t>
            </a:r>
            <a:r>
              <a:rPr lang="pl-PL" sz="1800" dirty="0">
                <a:solidFill>
                  <a:srgbClr val="000000"/>
                </a:solidFill>
                <a:latin typeface="Arial"/>
                <a:ea typeface="Arial"/>
                <a:cs typeface="Arial"/>
                <a:sym typeface="Arial"/>
              </a:rPr>
              <a:t> </a:t>
            </a:r>
            <a:r>
              <a:rPr lang="fr-BE" sz="1800" dirty="0">
                <a:solidFill>
                  <a:srgbClr val="000000"/>
                </a:solidFill>
                <a:latin typeface="Arial"/>
                <a:ea typeface="Arial"/>
                <a:cs typeface="Arial"/>
                <a:sym typeface="Arial"/>
              </a:rPr>
              <a:t>– </a:t>
            </a:r>
            <a:r>
              <a:rPr lang="pl-PL" sz="1800" dirty="0" err="1">
                <a:solidFill>
                  <a:srgbClr val="000000"/>
                </a:solidFill>
                <a:latin typeface="Arial"/>
                <a:ea typeface="Arial"/>
                <a:cs typeface="Arial"/>
                <a:sym typeface="Arial"/>
              </a:rPr>
              <a:t>Vilnius</a:t>
            </a:r>
            <a:r>
              <a:rPr lang="pl-PL" sz="1800" dirty="0">
                <a:solidFill>
                  <a:srgbClr val="000000"/>
                </a:solidFill>
                <a:latin typeface="Arial"/>
                <a:ea typeface="Arial"/>
                <a:cs typeface="Arial"/>
                <a:sym typeface="Arial"/>
              </a:rPr>
              <a:t> Gediminas Technical University, </a:t>
            </a:r>
            <a:r>
              <a:rPr lang="pl-PL" sz="1800" dirty="0" err="1">
                <a:solidFill>
                  <a:srgbClr val="000000"/>
                </a:solidFill>
                <a:latin typeface="Arial"/>
                <a:ea typeface="Arial"/>
                <a:cs typeface="Arial"/>
                <a:sym typeface="Arial"/>
              </a:rPr>
              <a:t>Lithuania</a:t>
            </a:r>
            <a:endParaRPr lang="pl-PL" sz="1800" dirty="0">
              <a:solidFill>
                <a:srgbClr val="000000"/>
              </a:solidFill>
              <a:latin typeface="Arial"/>
              <a:ea typeface="Arial"/>
              <a:cs typeface="Arial"/>
              <a:sym typeface="Arial"/>
            </a:endParaRPr>
          </a:p>
          <a:p>
            <a:pPr marL="685800" lvl="1" indent="-211455" algn="just" rtl="0">
              <a:lnSpc>
                <a:spcPct val="107000"/>
              </a:lnSpc>
              <a:spcBef>
                <a:spcPts val="1000"/>
              </a:spcBef>
              <a:spcAft>
                <a:spcPts val="0"/>
              </a:spcAft>
              <a:buClr>
                <a:srgbClr val="000000"/>
              </a:buClr>
              <a:buSzPct val="100000"/>
              <a:buChar char="•"/>
            </a:pPr>
            <a:r>
              <a:rPr lang="pl-PL" sz="1800" dirty="0">
                <a:solidFill>
                  <a:srgbClr val="000000"/>
                </a:solidFill>
                <a:latin typeface="Arial"/>
                <a:ea typeface="Arial"/>
                <a:cs typeface="Arial"/>
                <a:sym typeface="Arial"/>
              </a:rPr>
              <a:t>Dr</a:t>
            </a:r>
            <a:r>
              <a:rPr lang="fr-BE" sz="1800" dirty="0">
                <a:solidFill>
                  <a:srgbClr val="000000"/>
                </a:solidFill>
                <a:latin typeface="Arial"/>
                <a:cs typeface="Arial"/>
                <a:sym typeface="Arial"/>
              </a:rPr>
              <a:t>.</a:t>
            </a:r>
            <a:r>
              <a:rPr lang="pl-PL" sz="1800" dirty="0">
                <a:solidFill>
                  <a:srgbClr val="000000"/>
                </a:solidFill>
                <a:latin typeface="Arial"/>
                <a:cs typeface="Arial"/>
                <a:sym typeface="Arial"/>
              </a:rPr>
              <a:t> </a:t>
            </a:r>
            <a:r>
              <a:rPr lang="pl-PL" sz="1800" dirty="0" err="1">
                <a:solidFill>
                  <a:srgbClr val="000000"/>
                </a:solidFill>
                <a:latin typeface="Arial"/>
                <a:cs typeface="Arial"/>
              </a:rPr>
              <a:t>Almantas</a:t>
            </a:r>
            <a:r>
              <a:rPr lang="pl-PL" sz="1800" dirty="0">
                <a:solidFill>
                  <a:srgbClr val="000000"/>
                </a:solidFill>
                <a:latin typeface="Arial"/>
                <a:cs typeface="Arial"/>
              </a:rPr>
              <a:t> </a:t>
            </a:r>
            <a:r>
              <a:rPr lang="pl-PL" sz="1800" dirty="0" err="1">
                <a:solidFill>
                  <a:srgbClr val="000000"/>
                </a:solidFill>
                <a:latin typeface="Arial"/>
                <a:cs typeface="Arial"/>
              </a:rPr>
              <a:t>Danilevičius</a:t>
            </a:r>
            <a:r>
              <a:rPr lang="pl-PL" sz="1800" dirty="0">
                <a:solidFill>
                  <a:srgbClr val="000000"/>
                </a:solidFill>
                <a:latin typeface="Arial"/>
                <a:cs typeface="Arial"/>
              </a:rPr>
              <a:t> </a:t>
            </a:r>
            <a:r>
              <a:rPr lang="fr-BE" sz="1800" dirty="0">
                <a:solidFill>
                  <a:srgbClr val="000000"/>
                </a:solidFill>
                <a:latin typeface="Arial"/>
                <a:ea typeface="Arial"/>
                <a:cs typeface="Arial"/>
                <a:sym typeface="Arial"/>
              </a:rPr>
              <a:t>– </a:t>
            </a:r>
            <a:r>
              <a:rPr lang="pl-PL" sz="1800" dirty="0" err="1">
                <a:solidFill>
                  <a:srgbClr val="000000"/>
                </a:solidFill>
                <a:latin typeface="Arial"/>
                <a:ea typeface="Arial"/>
                <a:cs typeface="Arial"/>
                <a:sym typeface="Arial"/>
              </a:rPr>
              <a:t>Vilnius</a:t>
            </a:r>
            <a:r>
              <a:rPr lang="pl-PL" sz="1800" dirty="0">
                <a:solidFill>
                  <a:srgbClr val="000000"/>
                </a:solidFill>
                <a:latin typeface="Arial"/>
                <a:ea typeface="Arial"/>
                <a:cs typeface="Arial"/>
                <a:sym typeface="Arial"/>
              </a:rPr>
              <a:t> Gediminas Technical University, </a:t>
            </a:r>
            <a:r>
              <a:rPr lang="pl-PL" sz="1800" dirty="0" err="1">
                <a:solidFill>
                  <a:srgbClr val="000000"/>
                </a:solidFill>
                <a:latin typeface="Arial"/>
                <a:ea typeface="Arial"/>
                <a:cs typeface="Arial"/>
                <a:sym typeface="Arial"/>
              </a:rPr>
              <a:t>Lithuania</a:t>
            </a:r>
            <a:endParaRPr lang="fr-BE" sz="1800" dirty="0">
              <a:solidFill>
                <a:srgbClr val="000000"/>
              </a:solidFill>
              <a:latin typeface="Arial"/>
              <a:cs typeface="Arial"/>
              <a:sym typeface="Calibri"/>
            </a:endParaRPr>
          </a:p>
          <a:p>
            <a:pPr marL="685800" lvl="1" indent="-76200" algn="l" rtl="0">
              <a:lnSpc>
                <a:spcPct val="90000"/>
              </a:lnSpc>
              <a:spcBef>
                <a:spcPts val="1300"/>
              </a:spcBef>
              <a:spcAft>
                <a:spcPts val="0"/>
              </a:spcAft>
              <a:buClr>
                <a:schemeClr val="dk1"/>
              </a:buClr>
              <a:buSzPct val="100000"/>
              <a:buNone/>
            </a:pPr>
            <a:endParaRPr lang="fr-BE" b="0" i="0" dirty="0">
              <a:solidFill>
                <a:srgbClr val="2B2B2B"/>
              </a:solidFill>
              <a:latin typeface="Lato"/>
              <a:ea typeface="Lato"/>
              <a:cs typeface="Lato"/>
              <a:sym typeface="Lato"/>
            </a:endParaRPr>
          </a:p>
          <a:p>
            <a:pPr marL="228600" lvl="0" indent="-201930" algn="l" rtl="0">
              <a:lnSpc>
                <a:spcPct val="90000"/>
              </a:lnSpc>
              <a:spcBef>
                <a:spcPts val="1000"/>
              </a:spcBef>
              <a:spcAft>
                <a:spcPts val="0"/>
              </a:spcAft>
              <a:buClr>
                <a:srgbClr val="2B2B2B"/>
              </a:buClr>
              <a:buSzPct val="100000"/>
              <a:buChar char="•"/>
            </a:pPr>
            <a:r>
              <a:rPr lang="fr-BE" b="0" i="0" dirty="0">
                <a:solidFill>
                  <a:srgbClr val="2B2B2B"/>
                </a:solidFill>
                <a:latin typeface="Arial"/>
                <a:ea typeface="Arial"/>
                <a:cs typeface="Arial"/>
                <a:sym typeface="Arial"/>
              </a:rPr>
              <a:t>TEAM FROM </a:t>
            </a:r>
            <a:r>
              <a:rPr lang="pl-PL" b="0" i="0" dirty="0">
                <a:solidFill>
                  <a:srgbClr val="2B2B2B"/>
                </a:solidFill>
                <a:latin typeface="Arial"/>
                <a:ea typeface="Arial"/>
                <a:cs typeface="Arial"/>
                <a:sym typeface="Arial"/>
              </a:rPr>
              <a:t>CROATIA</a:t>
            </a:r>
            <a:r>
              <a:rPr lang="fr-BE" b="0" i="0" dirty="0">
                <a:solidFill>
                  <a:srgbClr val="2B2B2B"/>
                </a:solidFill>
                <a:latin typeface="Arial"/>
                <a:ea typeface="Arial"/>
                <a:cs typeface="Arial"/>
                <a:sym typeface="Arial"/>
              </a:rPr>
              <a:t>:</a:t>
            </a:r>
            <a:endParaRPr lang="fr-BE" dirty="0"/>
          </a:p>
          <a:p>
            <a:pPr marL="685800" lvl="1" indent="-211455" algn="just" rtl="0">
              <a:lnSpc>
                <a:spcPct val="90000"/>
              </a:lnSpc>
              <a:spcBef>
                <a:spcPts val="500"/>
              </a:spcBef>
              <a:spcAft>
                <a:spcPts val="0"/>
              </a:spcAft>
              <a:buClr>
                <a:srgbClr val="000000"/>
              </a:buClr>
              <a:buSzPct val="100000"/>
              <a:buChar char="•"/>
            </a:pPr>
            <a:r>
              <a:rPr lang="pl-PL" sz="1800" dirty="0">
                <a:solidFill>
                  <a:srgbClr val="000000"/>
                </a:solidFill>
                <a:latin typeface="Arial"/>
                <a:cs typeface="Arial"/>
              </a:rPr>
              <a:t>Dr. </a:t>
            </a:r>
            <a:r>
              <a:rPr lang="pl-PL" sz="1800" dirty="0" err="1">
                <a:solidFill>
                  <a:srgbClr val="000000"/>
                </a:solidFill>
                <a:latin typeface="Arial"/>
                <a:cs typeface="Arial"/>
              </a:rPr>
              <a:t>Tomislav</a:t>
            </a:r>
            <a:r>
              <a:rPr lang="pl-PL" sz="1800" dirty="0">
                <a:solidFill>
                  <a:srgbClr val="000000"/>
                </a:solidFill>
                <a:latin typeface="Arial"/>
                <a:cs typeface="Arial"/>
              </a:rPr>
              <a:t> </a:t>
            </a:r>
            <a:r>
              <a:rPr lang="pl-PL" sz="1800" dirty="0" err="1">
                <a:solidFill>
                  <a:srgbClr val="000000"/>
                </a:solidFill>
                <a:latin typeface="Arial"/>
                <a:cs typeface="Arial"/>
              </a:rPr>
              <a:t>Rožić</a:t>
            </a:r>
            <a:r>
              <a:rPr lang="pl-PL" sz="1800" dirty="0">
                <a:solidFill>
                  <a:srgbClr val="000000"/>
                </a:solidFill>
                <a:latin typeface="Arial"/>
                <a:cs typeface="Arial"/>
              </a:rPr>
              <a:t> – University of </a:t>
            </a:r>
            <a:r>
              <a:rPr lang="pl-PL" sz="1800" dirty="0" err="1">
                <a:solidFill>
                  <a:srgbClr val="000000"/>
                </a:solidFill>
                <a:latin typeface="Arial"/>
                <a:cs typeface="Arial"/>
              </a:rPr>
              <a:t>Zagreb</a:t>
            </a:r>
            <a:r>
              <a:rPr lang="pl-PL" sz="1800" dirty="0">
                <a:solidFill>
                  <a:srgbClr val="000000"/>
                </a:solidFill>
                <a:latin typeface="Arial"/>
                <a:cs typeface="Arial"/>
              </a:rPr>
              <a:t>, </a:t>
            </a:r>
            <a:r>
              <a:rPr lang="pl-PL" sz="1800" dirty="0" err="1">
                <a:solidFill>
                  <a:srgbClr val="000000"/>
                </a:solidFill>
                <a:latin typeface="Arial"/>
                <a:cs typeface="Arial"/>
              </a:rPr>
              <a:t>Croatia</a:t>
            </a:r>
            <a:endParaRPr lang="fr-BE" sz="1800" dirty="0">
              <a:solidFill>
                <a:srgbClr val="000000"/>
              </a:solidFill>
              <a:latin typeface="Arial"/>
              <a:cs typeface="Arial"/>
              <a:sym typeface="Arial"/>
            </a:endParaRPr>
          </a:p>
          <a:p>
            <a:endParaRPr lang="pl-PL" dirty="0"/>
          </a:p>
        </p:txBody>
      </p:sp>
      <p:sp>
        <p:nvSpPr>
          <p:cNvPr id="4" name="Symbol zastępczy tekstu 3">
            <a:extLst>
              <a:ext uri="{FF2B5EF4-FFF2-40B4-BE49-F238E27FC236}">
                <a16:creationId xmlns:a16="http://schemas.microsoft.com/office/drawing/2014/main" id="{C5735312-6C43-9F66-ED1F-E79F14C69AE0}"/>
              </a:ext>
            </a:extLst>
          </p:cNvPr>
          <p:cNvSpPr>
            <a:spLocks noGrp="1"/>
          </p:cNvSpPr>
          <p:nvPr>
            <p:ph type="body" idx="11"/>
          </p:nvPr>
        </p:nvSpPr>
        <p:spPr/>
        <p:txBody>
          <a:bodyPr/>
          <a:lstStyle/>
          <a:p>
            <a:r>
              <a:rPr lang="fr-BE" sz="4000" dirty="0"/>
              <a:t>INVITED LECTURES FROM PARTNERS (IN WROCLAW)</a:t>
            </a:r>
            <a:endParaRPr lang="pl-PL" sz="4000" dirty="0"/>
          </a:p>
          <a:p>
            <a:endParaRPr lang="pl-PL" sz="4000" dirty="0"/>
          </a:p>
        </p:txBody>
      </p:sp>
    </p:spTree>
    <p:extLst>
      <p:ext uri="{BB962C8B-B14F-4D97-AF65-F5344CB8AC3E}">
        <p14:creationId xmlns:p14="http://schemas.microsoft.com/office/powerpoint/2010/main" val="498645021"/>
      </p:ext>
    </p:extLst>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39107798-912C-AA00-7D8E-C81F14F2F44E}"/>
              </a:ext>
            </a:extLst>
          </p:cNvPr>
          <p:cNvSpPr>
            <a:spLocks noGrp="1"/>
          </p:cNvSpPr>
          <p:nvPr>
            <p:ph sz="half" idx="1"/>
          </p:nvPr>
        </p:nvSpPr>
        <p:spPr/>
        <p:txBody>
          <a:bodyPr/>
          <a:lstStyle/>
          <a:p>
            <a:pPr marL="0" indent="0" algn="just">
              <a:buNone/>
            </a:pPr>
            <a:r>
              <a:rPr lang="en-US" sz="2400" dirty="0"/>
              <a:t>The training for students will consist of various topics related to replacement, operation and diagnosis of railway infrastructure devices. Below are some topics that can be an example of such training</a:t>
            </a:r>
            <a:r>
              <a:rPr lang="pl-PL" sz="2400" dirty="0"/>
              <a:t>, </a:t>
            </a:r>
            <a:r>
              <a:rPr lang="pl-PL" sz="2400" dirty="0" err="1"/>
              <a:t>e.g</a:t>
            </a:r>
            <a:r>
              <a:rPr lang="pl-PL" sz="2400" dirty="0"/>
              <a:t>.</a:t>
            </a:r>
            <a:r>
              <a:rPr lang="en-US" sz="2400" dirty="0"/>
              <a:t>:</a:t>
            </a:r>
            <a:endParaRPr lang="pl-PL" sz="2400" dirty="0"/>
          </a:p>
          <a:p>
            <a:pPr algn="just"/>
            <a:r>
              <a:rPr lang="en-US" sz="2400" dirty="0"/>
              <a:t>Basics of the construction of railway tracks and infrastructure elements - discussion of various types of tracks, sleepers, turnouts and other elements of railway infrastructure.  Safety on the tracks - discussion of the rules of safety on the railway tracks, including the rules of working on the tracks, immediate procedures and others. </a:t>
            </a:r>
            <a:endParaRPr lang="pl-PL" sz="2400" dirty="0"/>
          </a:p>
          <a:p>
            <a:pPr algn="just"/>
            <a:r>
              <a:rPr lang="en-US" sz="2400" dirty="0"/>
              <a:t>Rail Traffic Control Systems - an overview of various rail traffic control systems, such as track block systems, traffic light systems, and more.  Railway shunting devices - discussion of various shunting devices, such as shunting locomotives, rail crossings and others. </a:t>
            </a:r>
            <a:endParaRPr lang="pl-PL" sz="2400" dirty="0"/>
          </a:p>
          <a:p>
            <a:pPr algn="just"/>
            <a:r>
              <a:rPr lang="en-US" sz="2400" dirty="0"/>
              <a:t>Diagnostics and maintenance of electrical devices - methods of diagnosing and operating optical devices, such as systems for monitoring devices and optical devices. </a:t>
            </a:r>
            <a:endParaRPr lang="pl-PL" sz="2400" dirty="0"/>
          </a:p>
        </p:txBody>
      </p:sp>
      <p:sp>
        <p:nvSpPr>
          <p:cNvPr id="3" name="Symbol zastępczy tekstu 2">
            <a:extLst>
              <a:ext uri="{FF2B5EF4-FFF2-40B4-BE49-F238E27FC236}">
                <a16:creationId xmlns:a16="http://schemas.microsoft.com/office/drawing/2014/main" id="{FCE5F550-60B9-D130-96EB-A3E623AA2A39}"/>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2F2A320F-BCC0-6BCC-7FD4-811BB76181CC}"/>
              </a:ext>
            </a:extLst>
          </p:cNvPr>
          <p:cNvSpPr>
            <a:spLocks noGrp="1"/>
          </p:cNvSpPr>
          <p:nvPr>
            <p:ph type="body" idx="11"/>
          </p:nvPr>
        </p:nvSpPr>
        <p:spPr/>
        <p:txBody>
          <a:bodyPr/>
          <a:lstStyle/>
          <a:p>
            <a:r>
              <a:rPr lang="pl-PL" dirty="0"/>
              <a:t>DESCRIPTION </a:t>
            </a:r>
          </a:p>
        </p:txBody>
      </p:sp>
    </p:spTree>
    <p:extLst>
      <p:ext uri="{BB962C8B-B14F-4D97-AF65-F5344CB8AC3E}">
        <p14:creationId xmlns:p14="http://schemas.microsoft.com/office/powerpoint/2010/main" val="4259188253"/>
      </p:ext>
    </p:extLst>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8195BC7-58D9-B1A4-F0B6-274CA40942F5}"/>
              </a:ext>
            </a:extLst>
          </p:cNvPr>
          <p:cNvSpPr>
            <a:spLocks noGrp="1"/>
          </p:cNvSpPr>
          <p:nvPr>
            <p:ph sz="half" idx="1"/>
          </p:nvPr>
        </p:nvSpPr>
        <p:spPr/>
        <p:txBody>
          <a:bodyPr/>
          <a:lstStyle/>
          <a:p>
            <a:pPr marL="0" indent="0" algn="just">
              <a:buNone/>
            </a:pPr>
            <a:r>
              <a:rPr lang="en-US" sz="2400" dirty="0"/>
              <a:t>The online part of the proposed program will include a combination of lectures, case study analyses, individual and team work assignments. Participation in all scheduled appointments will be obligatory, as well as working on all assigned tasks. Students will form international teams, preferably composed from different study profiles and fields working towards an innovative and sustainable digital solution of a real case problem. All virtual classes and homework will prepare the student teams for the final physical week, in which they will get acquainted with a real-life organization, its problems and challenges, that they will try to find and propose a solution for. The virtual classes will be supported by an online training platform as well as through an online collaboration tool Zoom for easy online communication between team members, all students and teachers.</a:t>
            </a:r>
            <a:endParaRPr lang="pl-PL" sz="2400" dirty="0"/>
          </a:p>
        </p:txBody>
      </p:sp>
      <p:sp>
        <p:nvSpPr>
          <p:cNvPr id="3" name="Symbol zastępczy tekstu 2">
            <a:extLst>
              <a:ext uri="{FF2B5EF4-FFF2-40B4-BE49-F238E27FC236}">
                <a16:creationId xmlns:a16="http://schemas.microsoft.com/office/drawing/2014/main" id="{CCE204E5-45FD-CECF-98A3-E3FB1846A8EB}"/>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DE11BEE5-9AA2-EE3F-13FB-982F8026E6D2}"/>
              </a:ext>
            </a:extLst>
          </p:cNvPr>
          <p:cNvSpPr>
            <a:spLocks noGrp="1"/>
          </p:cNvSpPr>
          <p:nvPr>
            <p:ph type="body" idx="11"/>
          </p:nvPr>
        </p:nvSpPr>
        <p:spPr/>
        <p:txBody>
          <a:bodyPr/>
          <a:lstStyle/>
          <a:p>
            <a:r>
              <a:rPr lang="pl-PL" dirty="0"/>
              <a:t>VIRTUAL COMPONENT </a:t>
            </a:r>
          </a:p>
        </p:txBody>
      </p:sp>
    </p:spTree>
    <p:extLst>
      <p:ext uri="{BB962C8B-B14F-4D97-AF65-F5344CB8AC3E}">
        <p14:creationId xmlns:p14="http://schemas.microsoft.com/office/powerpoint/2010/main" val="4034516759"/>
      </p:ext>
    </p:extLst>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ubrania, osoba, obuwie, budynek&#10;&#10;Zawartość wygenerowana przez sztuczną inteligencję może być niepoprawna.">
            <a:extLst>
              <a:ext uri="{FF2B5EF4-FFF2-40B4-BE49-F238E27FC236}">
                <a16:creationId xmlns:a16="http://schemas.microsoft.com/office/drawing/2014/main" id="{D51A4C84-F9BC-42FC-FAEF-5A09522F9DD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02769" y="1484784"/>
            <a:ext cx="7008282" cy="5256212"/>
          </a:xfrm>
        </p:spPr>
      </p:pic>
      <p:sp>
        <p:nvSpPr>
          <p:cNvPr id="3" name="Symbol zastępczy tekstu 2">
            <a:extLst>
              <a:ext uri="{FF2B5EF4-FFF2-40B4-BE49-F238E27FC236}">
                <a16:creationId xmlns:a16="http://schemas.microsoft.com/office/drawing/2014/main" id="{3AA08AB8-DBA4-2177-1C85-375521A959EF}"/>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6A66D2A0-91BD-698C-7B10-154104D1D97B}"/>
              </a:ext>
            </a:extLst>
          </p:cNvPr>
          <p:cNvSpPr>
            <a:spLocks noGrp="1"/>
          </p:cNvSpPr>
          <p:nvPr>
            <p:ph type="body" idx="11"/>
          </p:nvPr>
        </p:nvSpPr>
        <p:spPr/>
        <p:txBody>
          <a:bodyPr/>
          <a:lstStyle/>
          <a:p>
            <a:r>
              <a:rPr lang="pl-PL" dirty="0"/>
              <a:t>BIP </a:t>
            </a:r>
            <a:r>
              <a:rPr lang="pl-PL" dirty="0" err="1"/>
              <a:t>Memebers</a:t>
            </a:r>
            <a:r>
              <a:rPr lang="pl-PL" dirty="0"/>
              <a:t> </a:t>
            </a:r>
            <a:r>
              <a:rPr lang="pl-PL" dirty="0" err="1"/>
              <a:t>at</a:t>
            </a:r>
            <a:r>
              <a:rPr lang="pl-PL" dirty="0"/>
              <a:t> WUST</a:t>
            </a:r>
          </a:p>
        </p:txBody>
      </p:sp>
    </p:spTree>
    <p:extLst>
      <p:ext uri="{BB962C8B-B14F-4D97-AF65-F5344CB8AC3E}">
        <p14:creationId xmlns:p14="http://schemas.microsoft.com/office/powerpoint/2010/main" val="886192485"/>
      </p:ext>
    </p:extLst>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descr="Obraz zawierający ubrania, osoba, człowiek, w pomieszczeniu&#10;&#10;Zawartość wygenerowana przez sztuczną inteligencję może być niepoprawna.">
            <a:extLst>
              <a:ext uri="{FF2B5EF4-FFF2-40B4-BE49-F238E27FC236}">
                <a16:creationId xmlns:a16="http://schemas.microsoft.com/office/drawing/2014/main" id="{E7C662D0-3908-A439-9C7A-602181AAF99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60415" y="160098"/>
            <a:ext cx="4358536" cy="3268902"/>
          </a:xfrm>
        </p:spPr>
      </p:pic>
      <p:pic>
        <p:nvPicPr>
          <p:cNvPr id="8" name="Obraz 7" descr="Obraz zawierający ubrania, osoba, człowiek, w pomieszczeniu&#10;&#10;Zawartość wygenerowana przez sztuczną inteligencję może być niepoprawna.">
            <a:extLst>
              <a:ext uri="{FF2B5EF4-FFF2-40B4-BE49-F238E27FC236}">
                <a16:creationId xmlns:a16="http://schemas.microsoft.com/office/drawing/2014/main" id="{0CE43529-BDC4-31AC-8AED-2B5E82E0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841" y="3710634"/>
            <a:ext cx="4080454" cy="3060341"/>
          </a:xfrm>
          <a:prstGeom prst="rect">
            <a:avLst/>
          </a:prstGeom>
        </p:spPr>
      </p:pic>
      <p:pic>
        <p:nvPicPr>
          <p:cNvPr id="10" name="Obraz 9" descr="Obraz zawierający ubrania, osoba, w pomieszczeniu, Ludzka twarz&#10;&#10;Zawartość wygenerowana przez sztuczną inteligencję może być niepoprawna.">
            <a:extLst>
              <a:ext uri="{FF2B5EF4-FFF2-40B4-BE49-F238E27FC236}">
                <a16:creationId xmlns:a16="http://schemas.microsoft.com/office/drawing/2014/main" id="{F869ED81-3DDC-0EE9-F53C-B1C42C4968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910" y="160098"/>
            <a:ext cx="4358536" cy="3268902"/>
          </a:xfrm>
          <a:prstGeom prst="rect">
            <a:avLst/>
          </a:prstGeom>
        </p:spPr>
      </p:pic>
      <p:pic>
        <p:nvPicPr>
          <p:cNvPr id="12" name="Obraz 11" descr="Obraz zawierający na wolnym powietrzu, budynek, ziemia, obuwie&#10;&#10;Zawartość wygenerowana przez sztuczną inteligencję może być niepoprawna.">
            <a:extLst>
              <a:ext uri="{FF2B5EF4-FFF2-40B4-BE49-F238E27FC236}">
                <a16:creationId xmlns:a16="http://schemas.microsoft.com/office/drawing/2014/main" id="{F1DBC638-72C6-F619-1511-2A0CF5E9E2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80" y="3683812"/>
            <a:ext cx="4080454" cy="3060341"/>
          </a:xfrm>
          <a:prstGeom prst="rect">
            <a:avLst/>
          </a:prstGeom>
        </p:spPr>
      </p:pic>
    </p:spTree>
    <p:extLst>
      <p:ext uri="{BB962C8B-B14F-4D97-AF65-F5344CB8AC3E}">
        <p14:creationId xmlns:p14="http://schemas.microsoft.com/office/powerpoint/2010/main" val="3059389568"/>
      </p:ext>
    </p:extLst>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8;p7">
            <a:extLst>
              <a:ext uri="{FF2B5EF4-FFF2-40B4-BE49-F238E27FC236}">
                <a16:creationId xmlns:a16="http://schemas.microsoft.com/office/drawing/2014/main" id="{3831CE99-45DB-7FCB-4F65-9EC11D603B65}"/>
              </a:ext>
            </a:extLst>
          </p:cNvPr>
          <p:cNvSpPr txBox="1">
            <a:spLocks/>
          </p:cNvSpPr>
          <p:nvPr/>
        </p:nvSpPr>
        <p:spPr>
          <a:xfrm>
            <a:off x="1637326" y="0"/>
            <a:ext cx="9139193" cy="871672"/>
          </a:xfrm>
          <a:prstGeom prst="rect">
            <a:avLst/>
          </a:prstGeom>
          <a:noFill/>
          <a:ln>
            <a:noFill/>
          </a:ln>
        </p:spPr>
        <p:txBody>
          <a:bodyPr spcFirstLastPara="1" wrap="square" lIns="91425" tIns="45700" rIns="91425" bIns="45700" anchor="ctr" anchorCtr="0">
            <a:normAutofit/>
          </a:bodyPr>
          <a:lstStyle>
            <a:lvl1pPr algn="l" rtl="0" eaLnBrk="1" fontAlgn="base" hangingPunct="1">
              <a:spcBef>
                <a:spcPct val="0"/>
              </a:spcBef>
              <a:spcAft>
                <a:spcPct val="0"/>
              </a:spcAft>
              <a:defRPr sz="36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3600">
                <a:solidFill>
                  <a:schemeClr val="tx1"/>
                </a:solidFill>
                <a:latin typeface="Calibri" panose="020F0502020204030204" pitchFamily="34" charset="0"/>
              </a:defRPr>
            </a:lvl2pPr>
            <a:lvl3pPr algn="l" rtl="0" eaLnBrk="1" fontAlgn="base" hangingPunct="1">
              <a:spcBef>
                <a:spcPct val="0"/>
              </a:spcBef>
              <a:spcAft>
                <a:spcPct val="0"/>
              </a:spcAft>
              <a:defRPr sz="3600">
                <a:solidFill>
                  <a:schemeClr val="tx1"/>
                </a:solidFill>
                <a:latin typeface="Calibri" panose="020F0502020204030204" pitchFamily="34" charset="0"/>
              </a:defRPr>
            </a:lvl3pPr>
            <a:lvl4pPr algn="l" rtl="0" eaLnBrk="1" fontAlgn="base" hangingPunct="1">
              <a:spcBef>
                <a:spcPct val="0"/>
              </a:spcBef>
              <a:spcAft>
                <a:spcPct val="0"/>
              </a:spcAft>
              <a:defRPr sz="3600">
                <a:solidFill>
                  <a:schemeClr val="tx1"/>
                </a:solidFill>
                <a:latin typeface="Calibri" panose="020F0502020204030204" pitchFamily="34" charset="0"/>
              </a:defRPr>
            </a:lvl4pPr>
            <a:lvl5pPr algn="l" rtl="0" eaLnBrk="1" fontAlgn="base" hangingPunct="1">
              <a:spcBef>
                <a:spcPct val="0"/>
              </a:spcBef>
              <a:spcAft>
                <a:spcPct val="0"/>
              </a:spcAft>
              <a:defRPr sz="3600">
                <a:solidFill>
                  <a:schemeClr val="tx1"/>
                </a:solidFill>
                <a:latin typeface="Calibri" panose="020F0502020204030204" pitchFamily="34" charset="0"/>
              </a:defRPr>
            </a:lvl5pPr>
            <a:lvl6pPr marL="457200" algn="l" rtl="0" eaLnBrk="1" fontAlgn="base" hangingPunct="1">
              <a:spcBef>
                <a:spcPct val="0"/>
              </a:spcBef>
              <a:spcAft>
                <a:spcPct val="0"/>
              </a:spcAft>
              <a:defRPr sz="3600" b="1">
                <a:solidFill>
                  <a:schemeClr val="tx2"/>
                </a:solidFill>
                <a:latin typeface="Trebuchet MS" pitchFamily="34" charset="0"/>
              </a:defRPr>
            </a:lvl6pPr>
            <a:lvl7pPr marL="914400" algn="l" rtl="0" eaLnBrk="1" fontAlgn="base" hangingPunct="1">
              <a:spcBef>
                <a:spcPct val="0"/>
              </a:spcBef>
              <a:spcAft>
                <a:spcPct val="0"/>
              </a:spcAft>
              <a:defRPr sz="3600" b="1">
                <a:solidFill>
                  <a:schemeClr val="tx2"/>
                </a:solidFill>
                <a:latin typeface="Trebuchet MS" pitchFamily="34" charset="0"/>
              </a:defRPr>
            </a:lvl7pPr>
            <a:lvl8pPr marL="1371600" algn="l" rtl="0" eaLnBrk="1" fontAlgn="base" hangingPunct="1">
              <a:spcBef>
                <a:spcPct val="0"/>
              </a:spcBef>
              <a:spcAft>
                <a:spcPct val="0"/>
              </a:spcAft>
              <a:defRPr sz="3600" b="1">
                <a:solidFill>
                  <a:schemeClr val="tx2"/>
                </a:solidFill>
                <a:latin typeface="Trebuchet MS" pitchFamily="34" charset="0"/>
              </a:defRPr>
            </a:lvl8pPr>
            <a:lvl9pPr marL="1828800" algn="l" rtl="0" eaLnBrk="1" fontAlgn="base" hangingPunct="1">
              <a:spcBef>
                <a:spcPct val="0"/>
              </a:spcBef>
              <a:spcAft>
                <a:spcPct val="0"/>
              </a:spcAft>
              <a:defRPr sz="3600" b="1">
                <a:solidFill>
                  <a:schemeClr val="tx2"/>
                </a:solidFill>
                <a:latin typeface="Trebuchet MS" pitchFamily="34" charset="0"/>
              </a:defRPr>
            </a:lvl9pPr>
          </a:lstStyle>
          <a:p>
            <a:pPr>
              <a:lnSpc>
                <a:spcPct val="90000"/>
              </a:lnSpc>
              <a:spcBef>
                <a:spcPts val="0"/>
              </a:spcBef>
              <a:spcAft>
                <a:spcPts val="0"/>
              </a:spcAft>
              <a:buClr>
                <a:srgbClr val="74B730"/>
              </a:buClr>
              <a:buSzPts val="3200"/>
              <a:buFont typeface="Calibri"/>
              <a:buNone/>
            </a:pPr>
            <a:r>
              <a:rPr lang="fr-BE" kern="0" dirty="0"/>
              <a:t>WUST –BIP EXPERIENCE</a:t>
            </a:r>
          </a:p>
        </p:txBody>
      </p:sp>
      <p:pic>
        <p:nvPicPr>
          <p:cNvPr id="6" name="Google Shape;139;p7">
            <a:extLst>
              <a:ext uri="{FF2B5EF4-FFF2-40B4-BE49-F238E27FC236}">
                <a16:creationId xmlns:a16="http://schemas.microsoft.com/office/drawing/2014/main" id="{45ACBBC6-7FAA-BF90-6F92-EA70576CD610}"/>
              </a:ext>
            </a:extLst>
          </p:cNvPr>
          <p:cNvPicPr preferRelativeResize="0">
            <a:picLocks/>
          </p:cNvPicPr>
          <p:nvPr/>
        </p:nvPicPr>
        <p:blipFill rotWithShape="1">
          <a:blip r:embed="rId2">
            <a:alphaModFix/>
          </a:blip>
          <a:srcRect/>
          <a:stretch/>
        </p:blipFill>
        <p:spPr bwMode="auto">
          <a:xfrm>
            <a:off x="8112224" y="682313"/>
            <a:ext cx="3330436" cy="1729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Google Shape;142;p7">
            <a:extLst>
              <a:ext uri="{FF2B5EF4-FFF2-40B4-BE49-F238E27FC236}">
                <a16:creationId xmlns:a16="http://schemas.microsoft.com/office/drawing/2014/main" id="{4CBC87D8-1366-EF47-8652-353E1A9C54B7}"/>
              </a:ext>
            </a:extLst>
          </p:cNvPr>
          <p:cNvPicPr preferRelativeResize="0"/>
          <p:nvPr/>
        </p:nvPicPr>
        <p:blipFill rotWithShape="1">
          <a:blip r:embed="rId3">
            <a:alphaModFix/>
          </a:blip>
          <a:srcRect/>
          <a:stretch/>
        </p:blipFill>
        <p:spPr>
          <a:xfrm>
            <a:off x="1746620" y="2411887"/>
            <a:ext cx="5928939" cy="4024423"/>
          </a:xfrm>
          <a:prstGeom prst="rect">
            <a:avLst/>
          </a:prstGeom>
          <a:noFill/>
          <a:ln>
            <a:noFill/>
          </a:ln>
        </p:spPr>
      </p:pic>
      <p:sp>
        <p:nvSpPr>
          <p:cNvPr id="10" name="Google Shape;143;p7">
            <a:extLst>
              <a:ext uri="{FF2B5EF4-FFF2-40B4-BE49-F238E27FC236}">
                <a16:creationId xmlns:a16="http://schemas.microsoft.com/office/drawing/2014/main" id="{7AE5102B-94A1-4131-BC1F-97AD33A895A3}"/>
              </a:ext>
            </a:extLst>
          </p:cNvPr>
          <p:cNvSpPr txBox="1"/>
          <p:nvPr/>
        </p:nvSpPr>
        <p:spPr>
          <a:xfrm>
            <a:off x="7747570" y="3250058"/>
            <a:ext cx="2673843" cy="2585323"/>
          </a:xfrm>
          <a:prstGeom prst="rect">
            <a:avLst/>
          </a:prstGeom>
          <a:noFill/>
          <a:ln>
            <a:noFill/>
          </a:ln>
        </p:spPr>
        <p:txBody>
          <a:bodyPr spcFirstLastPara="1" wrap="square" lIns="91425" tIns="45700" rIns="91425" bIns="45700" anchor="t" anchorCtr="0">
            <a:spAutoFit/>
          </a:bodyPr>
          <a:lstStyle/>
          <a:p>
            <a:pPr marL="0" marR="0" lvl="0" indent="-114300" algn="l" rtl="0">
              <a:spcBef>
                <a:spcPts val="0"/>
              </a:spcBef>
              <a:spcAft>
                <a:spcPts val="0"/>
              </a:spcAft>
              <a:buClr>
                <a:srgbClr val="127E91"/>
              </a:buClr>
              <a:buSzPts val="1800"/>
              <a:buFont typeface="Calibri"/>
              <a:buAutoNum type="arabicPeriod"/>
            </a:pPr>
            <a:r>
              <a:rPr lang="fr-BE" sz="1800" b="0" i="0" u="sng">
                <a:solidFill>
                  <a:srgbClr val="127E91"/>
                </a:solidFill>
                <a:latin typeface="Arial"/>
                <a:ea typeface="Arial"/>
                <a:cs typeface="Arial"/>
                <a:sym typeface="Arial"/>
                <a:hlinkClick r:id="rId4">
                  <a:extLst>
                    <a:ext uri="{A12FA001-AC4F-418D-AE19-62706E023703}">
                      <ahyp:hlinkClr xmlns:ahyp="http://schemas.microsoft.com/office/drawing/2018/hyperlinkcolor" val="tx"/>
                    </a:ext>
                  </a:extLst>
                </a:hlinkClick>
              </a:rPr>
              <a:t>The Brandenburg University of Technology Cottbus-Senftenberg</a:t>
            </a:r>
            <a:endParaRPr sz="1800" b="0" i="0">
              <a:solidFill>
                <a:srgbClr val="2B2B2B"/>
              </a:solidFill>
              <a:latin typeface="Arial"/>
              <a:ea typeface="Arial"/>
              <a:cs typeface="Arial"/>
              <a:sym typeface="Arial"/>
            </a:endParaRPr>
          </a:p>
          <a:p>
            <a:pPr marL="0" marR="0" lvl="0" indent="-114300" algn="l" rtl="0">
              <a:spcBef>
                <a:spcPts val="0"/>
              </a:spcBef>
              <a:spcAft>
                <a:spcPts val="0"/>
              </a:spcAft>
              <a:buClr>
                <a:srgbClr val="127E91"/>
              </a:buClr>
              <a:buSzPts val="1800"/>
              <a:buFont typeface="Calibri"/>
              <a:buAutoNum type="arabicPeriod"/>
            </a:pPr>
            <a:r>
              <a:rPr lang="fr-BE" sz="1800" b="0" i="0" u="sng">
                <a:solidFill>
                  <a:srgbClr val="127E91"/>
                </a:solidFill>
                <a:latin typeface="Arial"/>
                <a:ea typeface="Arial"/>
                <a:cs typeface="Arial"/>
                <a:sym typeface="Arial"/>
                <a:hlinkClick r:id="rId5">
                  <a:extLst>
                    <a:ext uri="{A12FA001-AC4F-418D-AE19-62706E023703}">
                      <ahyp:hlinkClr xmlns:ahyp="http://schemas.microsoft.com/office/drawing/2018/hyperlinkcolor" val="tx"/>
                    </a:ext>
                  </a:extLst>
                </a:hlinkClick>
              </a:rPr>
              <a:t>Riga Technical University</a:t>
            </a:r>
            <a:endParaRPr sz="1800" b="0" i="0">
              <a:solidFill>
                <a:srgbClr val="2B2B2B"/>
              </a:solidFill>
              <a:latin typeface="Arial"/>
              <a:ea typeface="Arial"/>
              <a:cs typeface="Arial"/>
              <a:sym typeface="Arial"/>
            </a:endParaRPr>
          </a:p>
          <a:p>
            <a:pPr marL="0" marR="0" lvl="0" indent="-114300" algn="l" rtl="0">
              <a:spcBef>
                <a:spcPts val="0"/>
              </a:spcBef>
              <a:spcAft>
                <a:spcPts val="0"/>
              </a:spcAft>
              <a:buClr>
                <a:srgbClr val="127E91"/>
              </a:buClr>
              <a:buSzPts val="1800"/>
              <a:buFont typeface="Calibri"/>
              <a:buAutoNum type="arabicPeriod"/>
            </a:pPr>
            <a:r>
              <a:rPr lang="fr-BE" sz="1800" b="0" i="0" u="sng">
                <a:solidFill>
                  <a:srgbClr val="127E91"/>
                </a:solidFill>
                <a:latin typeface="Arial"/>
                <a:ea typeface="Arial"/>
                <a:cs typeface="Arial"/>
                <a:sym typeface="Arial"/>
                <a:hlinkClick r:id="rId6">
                  <a:extLst>
                    <a:ext uri="{A12FA001-AC4F-418D-AE19-62706E023703}">
                      <ahyp:hlinkClr xmlns:ahyp="http://schemas.microsoft.com/office/drawing/2018/hyperlinkcolor" val="tx"/>
                    </a:ext>
                  </a:extLst>
                </a:hlinkClick>
              </a:rPr>
              <a:t>Brno University of Technology</a:t>
            </a:r>
            <a:endParaRPr sz="1800" b="0" i="0">
              <a:solidFill>
                <a:srgbClr val="2B2B2B"/>
              </a:solidFill>
              <a:latin typeface="Arial"/>
              <a:ea typeface="Arial"/>
              <a:cs typeface="Arial"/>
              <a:sym typeface="Arial"/>
            </a:endParaRPr>
          </a:p>
          <a:p>
            <a:pPr marL="0" marR="0" lvl="0" indent="-114300" algn="l" rtl="0">
              <a:spcBef>
                <a:spcPts val="0"/>
              </a:spcBef>
              <a:spcAft>
                <a:spcPts val="0"/>
              </a:spcAft>
              <a:buClr>
                <a:srgbClr val="2F9BAE"/>
              </a:buClr>
              <a:buSzPts val="1800"/>
              <a:buFont typeface="Calibri"/>
              <a:buAutoNum type="arabicPeriod"/>
            </a:pPr>
            <a:r>
              <a:rPr lang="fr-BE" sz="1800" b="0" i="0" u="sng" strike="noStrike">
                <a:solidFill>
                  <a:srgbClr val="2F9BAE"/>
                </a:solidFill>
                <a:latin typeface="Arial"/>
                <a:ea typeface="Arial"/>
                <a:cs typeface="Arial"/>
                <a:sym typeface="Arial"/>
                <a:hlinkClick r:id="rId7">
                  <a:extLst>
                    <a:ext uri="{A12FA001-AC4F-418D-AE19-62706E023703}">
                      <ahyp:hlinkClr xmlns:ahyp="http://schemas.microsoft.com/office/drawing/2018/hyperlinkcolor" val="tx"/>
                    </a:ext>
                  </a:extLst>
                </a:hlinkClick>
              </a:rPr>
              <a:t>University of Porto</a:t>
            </a:r>
            <a:endParaRPr sz="1800" b="0" i="0">
              <a:solidFill>
                <a:srgbClr val="2B2B2B"/>
              </a:solidFill>
              <a:latin typeface="Arial"/>
              <a:ea typeface="Arial"/>
              <a:cs typeface="Arial"/>
              <a:sym typeface="Arial"/>
            </a:endParaRPr>
          </a:p>
          <a:p>
            <a:pPr marL="0" marR="0" lvl="0" indent="-114300" algn="l" rtl="0">
              <a:spcBef>
                <a:spcPts val="0"/>
              </a:spcBef>
              <a:spcAft>
                <a:spcPts val="0"/>
              </a:spcAft>
              <a:buClr>
                <a:srgbClr val="127E91"/>
              </a:buClr>
              <a:buSzPts val="1800"/>
              <a:buFont typeface="Calibri"/>
              <a:buAutoNum type="arabicPeriod"/>
            </a:pPr>
            <a:r>
              <a:rPr lang="fr-BE" sz="1800" b="0" i="0" u="sng">
                <a:solidFill>
                  <a:srgbClr val="127E91"/>
                </a:solidFill>
                <a:latin typeface="Arial"/>
                <a:ea typeface="Arial"/>
                <a:cs typeface="Arial"/>
                <a:sym typeface="Arial"/>
                <a:hlinkClick r:id="rId8">
                  <a:extLst>
                    <a:ext uri="{A12FA001-AC4F-418D-AE19-62706E023703}">
                      <ahyp:hlinkClr xmlns:ahyp="http://schemas.microsoft.com/office/drawing/2018/hyperlinkcolor" val="tx"/>
                    </a:ext>
                  </a:extLst>
                </a:hlinkClick>
              </a:rPr>
              <a:t>Wroclaw University of Science and Technology</a:t>
            </a:r>
            <a:endParaRPr sz="1800" b="0" i="0">
              <a:solidFill>
                <a:srgbClr val="2B2B2B"/>
              </a:solidFill>
              <a:latin typeface="Arial"/>
              <a:ea typeface="Arial"/>
              <a:cs typeface="Arial"/>
              <a:sym typeface="Arial"/>
            </a:endParaRPr>
          </a:p>
        </p:txBody>
      </p:sp>
      <p:pic>
        <p:nvPicPr>
          <p:cNvPr id="11" name="Google Shape;144;p7" descr="Brandenburg University of Technology - Wikipedia">
            <a:extLst>
              <a:ext uri="{FF2B5EF4-FFF2-40B4-BE49-F238E27FC236}">
                <a16:creationId xmlns:a16="http://schemas.microsoft.com/office/drawing/2014/main" id="{570DFAE8-8E4F-58D7-DA14-2BD8A49446DE}"/>
              </a:ext>
            </a:extLst>
          </p:cNvPr>
          <p:cNvPicPr preferRelativeResize="0"/>
          <p:nvPr/>
        </p:nvPicPr>
        <p:blipFill rotWithShape="1">
          <a:blip r:embed="rId9">
            <a:alphaModFix/>
          </a:blip>
          <a:srcRect/>
          <a:stretch/>
        </p:blipFill>
        <p:spPr>
          <a:xfrm>
            <a:off x="3802143" y="3738354"/>
            <a:ext cx="473564" cy="352047"/>
          </a:xfrm>
          <a:prstGeom prst="rect">
            <a:avLst/>
          </a:prstGeom>
          <a:noFill/>
          <a:ln>
            <a:noFill/>
          </a:ln>
        </p:spPr>
      </p:pic>
      <p:cxnSp>
        <p:nvCxnSpPr>
          <p:cNvPr id="12" name="Google Shape;145;p7">
            <a:extLst>
              <a:ext uri="{FF2B5EF4-FFF2-40B4-BE49-F238E27FC236}">
                <a16:creationId xmlns:a16="http://schemas.microsoft.com/office/drawing/2014/main" id="{44B77119-BDFA-CD94-EA32-41D3DE85B684}"/>
              </a:ext>
            </a:extLst>
          </p:cNvPr>
          <p:cNvCxnSpPr/>
          <p:nvPr/>
        </p:nvCxnSpPr>
        <p:spPr>
          <a:xfrm>
            <a:off x="4275707" y="4090401"/>
            <a:ext cx="481013" cy="567324"/>
          </a:xfrm>
          <a:prstGeom prst="straightConnector1">
            <a:avLst/>
          </a:prstGeom>
          <a:noFill/>
          <a:ln w="19050" cap="flat" cmpd="sng">
            <a:solidFill>
              <a:schemeClr val="accent1"/>
            </a:solidFill>
            <a:prstDash val="solid"/>
            <a:miter lim="800000"/>
            <a:headEnd type="none" w="sm" len="sm"/>
            <a:tailEnd type="none" w="sm" len="sm"/>
          </a:ln>
        </p:spPr>
      </p:cxnSp>
      <p:pic>
        <p:nvPicPr>
          <p:cNvPr id="13" name="Google Shape;146;p7" descr="Location Pin Vector Art, Icons, and Graphics for Free Download">
            <a:extLst>
              <a:ext uri="{FF2B5EF4-FFF2-40B4-BE49-F238E27FC236}">
                <a16:creationId xmlns:a16="http://schemas.microsoft.com/office/drawing/2014/main" id="{DC946977-8764-3287-AE22-6E46E07AFE3D}"/>
              </a:ext>
            </a:extLst>
          </p:cNvPr>
          <p:cNvPicPr preferRelativeResize="0"/>
          <p:nvPr/>
        </p:nvPicPr>
        <p:blipFill rotWithShape="1">
          <a:blip r:embed="rId10">
            <a:alphaModFix/>
          </a:blip>
          <a:srcRect/>
          <a:stretch/>
        </p:blipFill>
        <p:spPr>
          <a:xfrm>
            <a:off x="4690045" y="4584879"/>
            <a:ext cx="133350" cy="133350"/>
          </a:xfrm>
          <a:prstGeom prst="rect">
            <a:avLst/>
          </a:prstGeom>
          <a:noFill/>
          <a:ln>
            <a:noFill/>
          </a:ln>
        </p:spPr>
      </p:pic>
      <p:cxnSp>
        <p:nvCxnSpPr>
          <p:cNvPr id="14" name="Google Shape;147;p7">
            <a:extLst>
              <a:ext uri="{FF2B5EF4-FFF2-40B4-BE49-F238E27FC236}">
                <a16:creationId xmlns:a16="http://schemas.microsoft.com/office/drawing/2014/main" id="{0E04D66C-EE73-172C-C5E4-BFF1DDD0C073}"/>
              </a:ext>
            </a:extLst>
          </p:cNvPr>
          <p:cNvCxnSpPr/>
          <p:nvPr/>
        </p:nvCxnSpPr>
        <p:spPr>
          <a:xfrm>
            <a:off x="4275707" y="4396077"/>
            <a:ext cx="721519" cy="562376"/>
          </a:xfrm>
          <a:prstGeom prst="straightConnector1">
            <a:avLst/>
          </a:prstGeom>
          <a:noFill/>
          <a:ln w="19050" cap="flat" cmpd="sng">
            <a:solidFill>
              <a:schemeClr val="accent1"/>
            </a:solidFill>
            <a:prstDash val="solid"/>
            <a:miter lim="800000"/>
            <a:headEnd type="none" w="sm" len="sm"/>
            <a:tailEnd type="none" w="sm" len="sm"/>
          </a:ln>
        </p:spPr>
      </p:cxnSp>
      <p:pic>
        <p:nvPicPr>
          <p:cNvPr id="15" name="Google Shape;148;p7" descr="Location Pin Vector Art, Icons, and Graphics for Free Download">
            <a:extLst>
              <a:ext uri="{FF2B5EF4-FFF2-40B4-BE49-F238E27FC236}">
                <a16:creationId xmlns:a16="http://schemas.microsoft.com/office/drawing/2014/main" id="{BB913592-B627-4D3C-71D4-4E43A0D17AF9}"/>
              </a:ext>
            </a:extLst>
          </p:cNvPr>
          <p:cNvPicPr preferRelativeResize="0"/>
          <p:nvPr/>
        </p:nvPicPr>
        <p:blipFill rotWithShape="1">
          <a:blip r:embed="rId10">
            <a:alphaModFix/>
          </a:blip>
          <a:srcRect/>
          <a:stretch/>
        </p:blipFill>
        <p:spPr>
          <a:xfrm>
            <a:off x="4963095" y="4864279"/>
            <a:ext cx="133350" cy="133350"/>
          </a:xfrm>
          <a:prstGeom prst="rect">
            <a:avLst/>
          </a:prstGeom>
          <a:noFill/>
          <a:ln>
            <a:noFill/>
          </a:ln>
        </p:spPr>
      </p:pic>
      <p:pic>
        <p:nvPicPr>
          <p:cNvPr id="16" name="Google Shape;149;p7" descr="Brno University of Technology, Czech Republic | Study.eu">
            <a:extLst>
              <a:ext uri="{FF2B5EF4-FFF2-40B4-BE49-F238E27FC236}">
                <a16:creationId xmlns:a16="http://schemas.microsoft.com/office/drawing/2014/main" id="{5E3C232F-4BA3-8BCE-7D6F-AA5772E84CDF}"/>
              </a:ext>
            </a:extLst>
          </p:cNvPr>
          <p:cNvPicPr preferRelativeResize="0"/>
          <p:nvPr/>
        </p:nvPicPr>
        <p:blipFill rotWithShape="1">
          <a:blip r:embed="rId11">
            <a:alphaModFix/>
          </a:blip>
          <a:srcRect/>
          <a:stretch/>
        </p:blipFill>
        <p:spPr>
          <a:xfrm>
            <a:off x="3779051" y="4191725"/>
            <a:ext cx="519748" cy="166687"/>
          </a:xfrm>
          <a:prstGeom prst="rect">
            <a:avLst/>
          </a:prstGeom>
          <a:noFill/>
          <a:ln>
            <a:noFill/>
          </a:ln>
        </p:spPr>
      </p:pic>
      <p:pic>
        <p:nvPicPr>
          <p:cNvPr id="17" name="Google Shape;150;p7" descr="Location Pin Vector Art, Icons, and Graphics for Free Download">
            <a:extLst>
              <a:ext uri="{FF2B5EF4-FFF2-40B4-BE49-F238E27FC236}">
                <a16:creationId xmlns:a16="http://schemas.microsoft.com/office/drawing/2014/main" id="{B56D7066-ABCA-87ED-F009-415B55C99889}"/>
              </a:ext>
            </a:extLst>
          </p:cNvPr>
          <p:cNvPicPr preferRelativeResize="0"/>
          <p:nvPr/>
        </p:nvPicPr>
        <p:blipFill rotWithShape="1">
          <a:blip r:embed="rId10">
            <a:alphaModFix/>
          </a:blip>
          <a:srcRect/>
          <a:stretch/>
        </p:blipFill>
        <p:spPr>
          <a:xfrm>
            <a:off x="5318991" y="3876277"/>
            <a:ext cx="133350" cy="133350"/>
          </a:xfrm>
          <a:prstGeom prst="rect">
            <a:avLst/>
          </a:prstGeom>
          <a:noFill/>
          <a:ln>
            <a:noFill/>
          </a:ln>
        </p:spPr>
      </p:pic>
      <p:cxnSp>
        <p:nvCxnSpPr>
          <p:cNvPr id="18" name="Google Shape;151;p7">
            <a:extLst>
              <a:ext uri="{FF2B5EF4-FFF2-40B4-BE49-F238E27FC236}">
                <a16:creationId xmlns:a16="http://schemas.microsoft.com/office/drawing/2014/main" id="{EE50D82D-C597-57CB-F958-E7E1600A54A6}"/>
              </a:ext>
            </a:extLst>
          </p:cNvPr>
          <p:cNvCxnSpPr/>
          <p:nvPr/>
        </p:nvCxnSpPr>
        <p:spPr>
          <a:xfrm>
            <a:off x="4112195" y="3400425"/>
            <a:ext cx="1224756" cy="542527"/>
          </a:xfrm>
          <a:prstGeom prst="straightConnector1">
            <a:avLst/>
          </a:prstGeom>
          <a:noFill/>
          <a:ln w="19050" cap="flat" cmpd="sng">
            <a:solidFill>
              <a:schemeClr val="accent1"/>
            </a:solidFill>
            <a:prstDash val="solid"/>
            <a:miter lim="800000"/>
            <a:headEnd type="none" w="sm" len="sm"/>
            <a:tailEnd type="none" w="sm" len="sm"/>
          </a:ln>
        </p:spPr>
      </p:cxnSp>
      <p:pic>
        <p:nvPicPr>
          <p:cNvPr id="19" name="Google Shape;152;p7" descr="Contacts | Riga Technical University">
            <a:extLst>
              <a:ext uri="{FF2B5EF4-FFF2-40B4-BE49-F238E27FC236}">
                <a16:creationId xmlns:a16="http://schemas.microsoft.com/office/drawing/2014/main" id="{5AA5339D-000A-4D31-73C8-0EFF3FE9C291}"/>
              </a:ext>
            </a:extLst>
          </p:cNvPr>
          <p:cNvPicPr preferRelativeResize="0"/>
          <p:nvPr/>
        </p:nvPicPr>
        <p:blipFill rotWithShape="1">
          <a:blip r:embed="rId12">
            <a:alphaModFix/>
          </a:blip>
          <a:srcRect/>
          <a:stretch/>
        </p:blipFill>
        <p:spPr>
          <a:xfrm>
            <a:off x="3645217" y="2678387"/>
            <a:ext cx="787415" cy="682862"/>
          </a:xfrm>
          <a:prstGeom prst="rect">
            <a:avLst/>
          </a:prstGeom>
          <a:noFill/>
          <a:ln>
            <a:noFill/>
          </a:ln>
        </p:spPr>
      </p:pic>
      <p:pic>
        <p:nvPicPr>
          <p:cNvPr id="20" name="Google Shape;153;p7" descr="Location Pin Vector Art, Icons, and Graphics for Free Download">
            <a:extLst>
              <a:ext uri="{FF2B5EF4-FFF2-40B4-BE49-F238E27FC236}">
                <a16:creationId xmlns:a16="http://schemas.microsoft.com/office/drawing/2014/main" id="{628ABB8C-8457-84C2-92A0-D8E109A9CD6E}"/>
              </a:ext>
            </a:extLst>
          </p:cNvPr>
          <p:cNvPicPr preferRelativeResize="0"/>
          <p:nvPr/>
        </p:nvPicPr>
        <p:blipFill rotWithShape="1">
          <a:blip r:embed="rId10">
            <a:alphaModFix/>
          </a:blip>
          <a:srcRect/>
          <a:stretch/>
        </p:blipFill>
        <p:spPr>
          <a:xfrm>
            <a:off x="2753295" y="5702031"/>
            <a:ext cx="133350" cy="133350"/>
          </a:xfrm>
          <a:prstGeom prst="rect">
            <a:avLst/>
          </a:prstGeom>
          <a:noFill/>
          <a:ln>
            <a:noFill/>
          </a:ln>
        </p:spPr>
      </p:pic>
      <p:pic>
        <p:nvPicPr>
          <p:cNvPr id="21" name="Google Shape;154;p7" descr="University of Porto Faculdade de Engenharia da Universidade do Porto UCL  Advances Engineering, engenharia, text, logo png | PNGEgg">
            <a:extLst>
              <a:ext uri="{FF2B5EF4-FFF2-40B4-BE49-F238E27FC236}">
                <a16:creationId xmlns:a16="http://schemas.microsoft.com/office/drawing/2014/main" id="{EB85387A-AFD2-09C8-8396-8638053399C5}"/>
              </a:ext>
            </a:extLst>
          </p:cNvPr>
          <p:cNvPicPr preferRelativeResize="0"/>
          <p:nvPr/>
        </p:nvPicPr>
        <p:blipFill rotWithShape="1">
          <a:blip r:embed="rId13">
            <a:alphaModFix/>
          </a:blip>
          <a:srcRect/>
          <a:stretch/>
        </p:blipFill>
        <p:spPr>
          <a:xfrm>
            <a:off x="1875725" y="5479175"/>
            <a:ext cx="877570" cy="289531"/>
          </a:xfrm>
          <a:prstGeom prst="rect">
            <a:avLst/>
          </a:prstGeom>
          <a:noFill/>
          <a:ln>
            <a:noFill/>
          </a:ln>
        </p:spPr>
      </p:pic>
      <p:pic>
        <p:nvPicPr>
          <p:cNvPr id="22" name="Google Shape;155;p7" descr="Wroclaw University of Science and Technology | ERCIS - European Research  Center for Information Systems">
            <a:extLst>
              <a:ext uri="{FF2B5EF4-FFF2-40B4-BE49-F238E27FC236}">
                <a16:creationId xmlns:a16="http://schemas.microsoft.com/office/drawing/2014/main" id="{21F78A62-98FE-73D5-972D-1A5BBA9F39C0}"/>
              </a:ext>
            </a:extLst>
          </p:cNvPr>
          <p:cNvPicPr preferRelativeResize="0"/>
          <p:nvPr/>
        </p:nvPicPr>
        <p:blipFill rotWithShape="1">
          <a:blip r:embed="rId14">
            <a:alphaModFix/>
          </a:blip>
          <a:srcRect r="79295"/>
          <a:stretch/>
        </p:blipFill>
        <p:spPr>
          <a:xfrm>
            <a:off x="4926807" y="4660011"/>
            <a:ext cx="169638" cy="153717"/>
          </a:xfrm>
          <a:prstGeom prst="rect">
            <a:avLst/>
          </a:prstGeom>
          <a:noFill/>
          <a:ln>
            <a:noFill/>
          </a:ln>
        </p:spPr>
      </p:pic>
      <p:sp>
        <p:nvSpPr>
          <p:cNvPr id="23" name="Google Shape;156;p7">
            <a:extLst>
              <a:ext uri="{FF2B5EF4-FFF2-40B4-BE49-F238E27FC236}">
                <a16:creationId xmlns:a16="http://schemas.microsoft.com/office/drawing/2014/main" id="{135BA88D-5040-B4A8-F287-493BC170D393}"/>
              </a:ext>
            </a:extLst>
          </p:cNvPr>
          <p:cNvSpPr txBox="1"/>
          <p:nvPr/>
        </p:nvSpPr>
        <p:spPr>
          <a:xfrm>
            <a:off x="1746620" y="1189608"/>
            <a:ext cx="57451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BE" sz="1800">
                <a:solidFill>
                  <a:schemeClr val="dk1"/>
                </a:solidFill>
                <a:latin typeface="Calibri"/>
                <a:ea typeface="Calibri"/>
                <a:cs typeface="Calibri"/>
                <a:sym typeface="Calibri"/>
              </a:rPr>
              <a:t>5 countries, in total: 23 Participants (11 origin countries)</a:t>
            </a:r>
            <a:endParaRPr/>
          </a:p>
        </p:txBody>
      </p:sp>
    </p:spTree>
    <p:extLst>
      <p:ext uri="{BB962C8B-B14F-4D97-AF65-F5344CB8AC3E}">
        <p14:creationId xmlns:p14="http://schemas.microsoft.com/office/powerpoint/2010/main" val="1248763009"/>
      </p:ext>
    </p:extLst>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471DBCB6-58A3-5EA2-CA97-22348B319A80}"/>
              </a:ext>
            </a:extLst>
          </p:cNvPr>
          <p:cNvSpPr>
            <a:spLocks noGrp="1"/>
          </p:cNvSpPr>
          <p:nvPr>
            <p:ph type="body" idx="11"/>
          </p:nvPr>
        </p:nvSpPr>
        <p:spPr/>
        <p:txBody>
          <a:bodyPr/>
          <a:lstStyle/>
          <a:p>
            <a:r>
              <a:rPr lang="fr-BE" sz="4000" dirty="0"/>
              <a:t>CONTENT: ON-SITE MEETING (WUST 12-17.IX.2023)</a:t>
            </a:r>
            <a:br>
              <a:rPr lang="fr-BE" sz="4000" dirty="0"/>
            </a:br>
            <a:r>
              <a:rPr lang="fr-BE" sz="4000" dirty="0"/>
              <a:t>VIRTUAL COMPONENTS (UP TO END OF X.2023)</a:t>
            </a:r>
            <a:endParaRPr lang="pl-PL" sz="4000" dirty="0"/>
          </a:p>
        </p:txBody>
      </p:sp>
      <p:pic>
        <p:nvPicPr>
          <p:cNvPr id="5" name="Google Shape;165;p8">
            <a:extLst>
              <a:ext uri="{FF2B5EF4-FFF2-40B4-BE49-F238E27FC236}">
                <a16:creationId xmlns:a16="http://schemas.microsoft.com/office/drawing/2014/main" id="{029B0DF1-8572-D5C5-67D4-562DFAC39B7C}"/>
              </a:ext>
            </a:extLst>
          </p:cNvPr>
          <p:cNvPicPr preferRelativeResize="0"/>
          <p:nvPr/>
        </p:nvPicPr>
        <p:blipFill rotWithShape="1">
          <a:blip r:embed="rId2">
            <a:alphaModFix/>
          </a:blip>
          <a:srcRect/>
          <a:stretch/>
        </p:blipFill>
        <p:spPr>
          <a:xfrm>
            <a:off x="3215680" y="1772816"/>
            <a:ext cx="7080914" cy="4917137"/>
          </a:xfrm>
          <a:prstGeom prst="rect">
            <a:avLst/>
          </a:prstGeom>
          <a:noFill/>
          <a:ln>
            <a:noFill/>
          </a:ln>
        </p:spPr>
      </p:pic>
    </p:spTree>
    <p:extLst>
      <p:ext uri="{BB962C8B-B14F-4D97-AF65-F5344CB8AC3E}">
        <p14:creationId xmlns:p14="http://schemas.microsoft.com/office/powerpoint/2010/main" val="2546666088"/>
      </p:ext>
    </p:extLst>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BBAEA36A-3A53-3892-1898-2AC83F597B05}"/>
              </a:ext>
            </a:extLst>
          </p:cNvPr>
          <p:cNvSpPr>
            <a:spLocks noGrp="1"/>
          </p:cNvSpPr>
          <p:nvPr>
            <p:ph sz="half" idx="1"/>
          </p:nvPr>
        </p:nvSpPr>
        <p:spPr/>
        <p:txBody>
          <a:bodyPr/>
          <a:lstStyle/>
          <a:p>
            <a:pPr marL="228600" lvl="0" indent="-241934" algn="just" rtl="0">
              <a:lnSpc>
                <a:spcPct val="90000"/>
              </a:lnSpc>
              <a:spcBef>
                <a:spcPts val="0"/>
              </a:spcBef>
              <a:spcAft>
                <a:spcPts val="0"/>
              </a:spcAft>
              <a:buClr>
                <a:srgbClr val="2B2B2B"/>
              </a:buClr>
              <a:buSzPts val="2800"/>
              <a:buChar char="•"/>
            </a:pPr>
            <a:r>
              <a:rPr lang="en-US" b="0" i="0" dirty="0">
                <a:solidFill>
                  <a:srgbClr val="2B2B2B"/>
                </a:solidFill>
                <a:latin typeface="Arial"/>
                <a:ea typeface="Arial"/>
                <a:cs typeface="Arial"/>
                <a:sym typeface="Arial"/>
              </a:rPr>
              <a:t>The aim of the program was to familiarize </a:t>
            </a:r>
            <a:r>
              <a:rPr lang="en-US" dirty="0">
                <a:solidFill>
                  <a:srgbClr val="2B2B2B"/>
                </a:solidFill>
                <a:latin typeface="Arial"/>
                <a:ea typeface="Arial"/>
                <a:cs typeface="Arial"/>
                <a:sym typeface="Arial"/>
              </a:rPr>
              <a:t>S</a:t>
            </a:r>
            <a:r>
              <a:rPr lang="en-US" b="0" i="0" dirty="0">
                <a:solidFill>
                  <a:srgbClr val="2B2B2B"/>
                </a:solidFill>
                <a:latin typeface="Arial"/>
                <a:ea typeface="Arial"/>
                <a:cs typeface="Arial"/>
                <a:sym typeface="Arial"/>
              </a:rPr>
              <a:t>tudents with the methods of fatigue life estimation</a:t>
            </a:r>
            <a:r>
              <a:rPr lang="en-US" dirty="0">
                <a:solidFill>
                  <a:srgbClr val="2B2B2B"/>
                </a:solidFill>
                <a:latin typeface="Arial"/>
                <a:ea typeface="Arial"/>
                <a:cs typeface="Arial"/>
                <a:sym typeface="Arial"/>
              </a:rPr>
              <a:t> particularly in</a:t>
            </a:r>
            <a:r>
              <a:rPr lang="en-US" b="0" i="0" dirty="0">
                <a:solidFill>
                  <a:srgbClr val="2B2B2B"/>
                </a:solidFill>
                <a:latin typeface="Arial"/>
                <a:ea typeface="Arial"/>
                <a:cs typeface="Arial"/>
                <a:sym typeface="Arial"/>
              </a:rPr>
              <a:t> fatigue cracking of materials and structures. During the classes, students have had the opportunity to learn about the mechanisms of degradation and damage to materials – at all stages of the product life cycle: from production to operation.</a:t>
            </a:r>
          </a:p>
          <a:p>
            <a:pPr marL="228600" lvl="0" indent="0" algn="l" rtl="0">
              <a:lnSpc>
                <a:spcPct val="90000"/>
              </a:lnSpc>
              <a:spcBef>
                <a:spcPts val="0"/>
              </a:spcBef>
              <a:spcAft>
                <a:spcPts val="0"/>
              </a:spcAft>
              <a:buNone/>
            </a:pPr>
            <a:endParaRPr lang="en-US" dirty="0">
              <a:solidFill>
                <a:srgbClr val="2B2B2B"/>
              </a:solidFill>
              <a:latin typeface="Arial"/>
              <a:ea typeface="Arial"/>
              <a:cs typeface="Arial"/>
              <a:sym typeface="Arial"/>
            </a:endParaRPr>
          </a:p>
          <a:p>
            <a:pPr marL="228600" lvl="0" indent="-241934" algn="just" rtl="0">
              <a:lnSpc>
                <a:spcPct val="90000"/>
              </a:lnSpc>
              <a:spcBef>
                <a:spcPts val="1000"/>
              </a:spcBef>
              <a:spcAft>
                <a:spcPts val="0"/>
              </a:spcAft>
              <a:buClr>
                <a:srgbClr val="2B2B2B"/>
              </a:buClr>
              <a:buSzPts val="2800"/>
              <a:buChar char="•"/>
            </a:pPr>
            <a:r>
              <a:rPr lang="en-US" b="0" i="0" dirty="0">
                <a:solidFill>
                  <a:srgbClr val="2B2B2B"/>
                </a:solidFill>
                <a:latin typeface="Arial"/>
                <a:ea typeface="Arial"/>
                <a:cs typeface="Arial"/>
                <a:sym typeface="Arial"/>
              </a:rPr>
              <a:t>Students were acquainted with research and diagnostic methods and will independently perform damage analyzes of various machine parts. In addition, an important aspect is (ongoing) the virtual, numerical part in which students will be able to simulate the cracking process based on the work carried out in WUST’s labs.</a:t>
            </a:r>
            <a:endParaRPr lang="en-US" b="0" i="0" dirty="0">
              <a:solidFill>
                <a:srgbClr val="2B2B2B"/>
              </a:solidFill>
              <a:latin typeface="Lato"/>
              <a:ea typeface="Lato"/>
              <a:cs typeface="Lato"/>
              <a:sym typeface="Lato"/>
            </a:endParaRPr>
          </a:p>
          <a:p>
            <a:pPr marL="0" indent="0">
              <a:buNone/>
            </a:pPr>
            <a:endParaRPr lang="pl-PL" dirty="0"/>
          </a:p>
        </p:txBody>
      </p:sp>
      <p:sp>
        <p:nvSpPr>
          <p:cNvPr id="3" name="Symbol zastępczy tekstu 2">
            <a:extLst>
              <a:ext uri="{FF2B5EF4-FFF2-40B4-BE49-F238E27FC236}">
                <a16:creationId xmlns:a16="http://schemas.microsoft.com/office/drawing/2014/main" id="{284CD0D5-9B85-A06C-607A-FD7D98FA3C2A}"/>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96391417-ECEB-1803-622A-15319B785EE6}"/>
              </a:ext>
            </a:extLst>
          </p:cNvPr>
          <p:cNvSpPr>
            <a:spLocks noGrp="1"/>
          </p:cNvSpPr>
          <p:nvPr>
            <p:ph type="body" idx="11"/>
          </p:nvPr>
        </p:nvSpPr>
        <p:spPr/>
        <p:txBody>
          <a:bodyPr/>
          <a:lstStyle/>
          <a:p>
            <a:r>
              <a:rPr lang="fr-BE" dirty="0"/>
              <a:t>OBJECTIVES</a:t>
            </a:r>
            <a:endParaRPr lang="pl-PL" dirty="0"/>
          </a:p>
        </p:txBody>
      </p:sp>
    </p:spTree>
    <p:extLst>
      <p:ext uri="{BB962C8B-B14F-4D97-AF65-F5344CB8AC3E}">
        <p14:creationId xmlns:p14="http://schemas.microsoft.com/office/powerpoint/2010/main" val="1528395358"/>
      </p:ext>
    </p:extLst>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D92D1122-BB6F-947C-D976-8DCEB67B3594}"/>
              </a:ext>
            </a:extLst>
          </p:cNvPr>
          <p:cNvSpPr>
            <a:spLocks noGrp="1"/>
          </p:cNvSpPr>
          <p:nvPr>
            <p:ph sz="half" idx="1"/>
          </p:nvPr>
        </p:nvSpPr>
        <p:spPr>
          <a:xfrm>
            <a:off x="1007433" y="1844824"/>
            <a:ext cx="10705191" cy="4536504"/>
          </a:xfrm>
        </p:spPr>
        <p:txBody>
          <a:bodyPr/>
          <a:lstStyle/>
          <a:p>
            <a:pPr algn="just">
              <a:lnSpc>
                <a:spcPct val="107000"/>
              </a:lnSpc>
              <a:spcAft>
                <a:spcPts val="800"/>
              </a:spcAft>
            </a:pPr>
            <a:r>
              <a:rPr lang="en-GB" sz="2400" dirty="0">
                <a:effectLst/>
                <a:latin typeface="Calibri" panose="020F0502020204030204" pitchFamily="34" charset="0"/>
                <a:ea typeface="Times New Roman" panose="02020603050405020304" pitchFamily="18" charset="0"/>
                <a:cs typeface="Calibri" panose="020F0502020204030204" pitchFamily="34" charset="0"/>
              </a:rPr>
              <a:t>A </a:t>
            </a:r>
            <a:r>
              <a:rPr lang="en-GB" sz="2400" b="1" dirty="0">
                <a:effectLst/>
                <a:latin typeface="Calibri" panose="020F0502020204030204" pitchFamily="34" charset="0"/>
                <a:ea typeface="Times New Roman" panose="02020603050405020304" pitchFamily="18" charset="0"/>
                <a:cs typeface="Calibri" panose="020F0502020204030204" pitchFamily="34" charset="0"/>
              </a:rPr>
              <a:t>Blended Intensive Programme (BIP)</a:t>
            </a:r>
            <a:r>
              <a:rPr lang="en-GB" sz="2400" dirty="0">
                <a:effectLst/>
                <a:latin typeface="Calibri" panose="020F0502020204030204" pitchFamily="34" charset="0"/>
                <a:ea typeface="Times New Roman" panose="02020603050405020304" pitchFamily="18" charset="0"/>
                <a:cs typeface="Calibri" panose="020F0502020204030204" pitchFamily="34" charset="0"/>
              </a:rPr>
              <a:t> is a short, innovative course combining</a:t>
            </a:r>
            <a:r>
              <a:rPr lang="pl-PL" sz="2400" dirty="0">
                <a:effectLst/>
                <a:latin typeface="Calibri" panose="020F0502020204030204" pitchFamily="34" charset="0"/>
                <a:ea typeface="Times New Roman" panose="02020603050405020304" pitchFamily="18" charset="0"/>
                <a:cs typeface="Calibri" panose="020F0502020204030204" pitchFamily="34" charset="0"/>
              </a:rPr>
              <a:t>:</a:t>
            </a:r>
          </a:p>
          <a:p>
            <a:pPr algn="just">
              <a:lnSpc>
                <a:spcPct val="107000"/>
              </a:lnSpc>
              <a:spcAft>
                <a:spcPts val="800"/>
              </a:spcAft>
            </a:pPr>
            <a:r>
              <a:rPr lang="pl-PL" sz="2400" dirty="0" err="1">
                <a:effectLst/>
                <a:latin typeface="Calibri" panose="020F0502020204030204" pitchFamily="34" charset="0"/>
                <a:ea typeface="Times New Roman" panose="02020603050405020304" pitchFamily="18" charset="0"/>
                <a:cs typeface="Calibri" panose="020F0502020204030204" pitchFamily="34" charset="0"/>
              </a:rPr>
              <a:t>Physical</a:t>
            </a:r>
            <a:r>
              <a:rPr lang="pl-PL" sz="2400" dirty="0">
                <a:effectLst/>
                <a:latin typeface="Calibri" panose="020F0502020204030204" pitchFamily="34" charset="0"/>
                <a:ea typeface="Times New Roman" panose="02020603050405020304" pitchFamily="18" charset="0"/>
                <a:cs typeface="Calibri" panose="020F0502020204030204" pitchFamily="34" charset="0"/>
              </a:rPr>
              <a:t>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mobility</a:t>
            </a:r>
            <a:r>
              <a:rPr lang="pl-PL" sz="2400" dirty="0">
                <a:effectLst/>
                <a:latin typeface="Calibri" panose="020F0502020204030204" pitchFamily="34" charset="0"/>
                <a:ea typeface="Times New Roman" panose="02020603050405020304" pitchFamily="18" charset="0"/>
                <a:cs typeface="Calibri" panose="020F0502020204030204" pitchFamily="34" charset="0"/>
              </a:rPr>
              <a:t> (5–30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days</a:t>
            </a:r>
            <a:r>
              <a:rPr lang="pl-PL" sz="2400" dirty="0">
                <a:effectLst/>
                <a:latin typeface="Calibri" panose="020F0502020204030204" pitchFamily="34" charset="0"/>
                <a:ea typeface="Times New Roman" panose="02020603050405020304" pitchFamily="18" charset="0"/>
                <a:cs typeface="Calibri" panose="020F0502020204030204" pitchFamily="34" charset="0"/>
              </a:rPr>
              <a:t>)</a:t>
            </a:r>
            <a:endParaRPr lang="pl-PL" sz="2400" dirty="0">
              <a:ea typeface="Times New Roman" panose="02020603050405020304" pitchFamily="18" charset="0"/>
              <a:cs typeface="Times New Roman" panose="02020603050405020304" pitchFamily="18" charset="0"/>
            </a:endParaRPr>
          </a:p>
          <a:p>
            <a:pPr algn="just">
              <a:lnSpc>
                <a:spcPct val="107000"/>
              </a:lnSpc>
              <a:spcAft>
                <a:spcPts val="800"/>
              </a:spcAft>
            </a:pPr>
            <a:r>
              <a:rPr lang="en-GB" sz="2400" dirty="0">
                <a:effectLst/>
                <a:latin typeface="Calibri" panose="020F0502020204030204" pitchFamily="34" charset="0"/>
                <a:ea typeface="Times New Roman" panose="02020603050405020304" pitchFamily="18" charset="0"/>
                <a:cs typeface="Calibri" panose="020F0502020204030204" pitchFamily="34" charset="0"/>
              </a:rPr>
              <a:t>Mandatory virtual component (before, during, or after the on-site part)</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400" dirty="0">
                <a:effectLst/>
                <a:latin typeface="Calibri" panose="020F0502020204030204" pitchFamily="34" charset="0"/>
                <a:ea typeface="Times New Roman" panose="02020603050405020304" pitchFamily="18" charset="0"/>
                <a:cs typeface="Calibri" panose="020F0502020204030204" pitchFamily="34" charset="0"/>
              </a:rPr>
              <a:t>BIP provide added value beyond standard curricula, include specialised content, </a:t>
            </a:r>
            <a:br>
              <a:rPr lang="pl-PL" sz="2400" dirty="0">
                <a:effectLst/>
                <a:latin typeface="Calibri" panose="020F0502020204030204" pitchFamily="34" charset="0"/>
                <a:ea typeface="Times New Roman" panose="02020603050405020304" pitchFamily="18" charset="0"/>
                <a:cs typeface="Calibri" panose="020F0502020204030204" pitchFamily="34" charset="0"/>
              </a:rPr>
            </a:br>
            <a:r>
              <a:rPr lang="en-GB" sz="2400" dirty="0">
                <a:effectLst/>
                <a:latin typeface="Calibri" panose="020F0502020204030204" pitchFamily="34" charset="0"/>
                <a:ea typeface="Times New Roman" panose="02020603050405020304" pitchFamily="18" charset="0"/>
                <a:cs typeface="Calibri" panose="020F0502020204030204" pitchFamily="34" charset="0"/>
              </a:rPr>
              <a:t>and promote transnational teamwork and online collaboration.</a:t>
            </a:r>
            <a:br>
              <a:rPr lang="en-GB" sz="2400" dirty="0">
                <a:effectLst/>
                <a:latin typeface="Calibri" panose="020F0502020204030204" pitchFamily="34" charset="0"/>
                <a:ea typeface="Times New Roman" panose="02020603050405020304" pitchFamily="18" charset="0"/>
                <a:cs typeface="Calibri" panose="020F0502020204030204" pitchFamily="34" charset="0"/>
              </a:rPr>
            </a:br>
            <a:r>
              <a:rPr lang="en-GB" sz="2400" dirty="0">
                <a:effectLst/>
                <a:latin typeface="Calibri" panose="020F0502020204030204" pitchFamily="34" charset="0"/>
                <a:ea typeface="Times New Roman" panose="02020603050405020304" pitchFamily="18" charset="0"/>
                <a:cs typeface="Calibri" panose="020F0502020204030204" pitchFamily="34" charset="0"/>
              </a:rPr>
              <a:t>Open to students, PhD candidates, teaching and administrative staff. </a:t>
            </a:r>
            <a:br>
              <a:rPr lang="en-GB" sz="2400" dirty="0">
                <a:effectLst/>
                <a:latin typeface="Calibri" panose="020F0502020204030204" pitchFamily="34" charset="0"/>
                <a:ea typeface="Times New Roman" panose="02020603050405020304" pitchFamily="18" charset="0"/>
                <a:cs typeface="Calibri" panose="020F0502020204030204" pitchFamily="34" charset="0"/>
              </a:rPr>
            </a:br>
            <a:r>
              <a:rPr lang="en-GB" sz="2400" dirty="0">
                <a:effectLst/>
                <a:latin typeface="Calibri" panose="020F0502020204030204" pitchFamily="34" charset="0"/>
                <a:ea typeface="Calibri" panose="020F0502020204030204" pitchFamily="34" charset="0"/>
                <a:cs typeface="Times New Roman" panose="02020603050405020304" pitchFamily="18" charset="0"/>
              </a:rPr>
              <a:t>Programmes may involve mixed groups (students + staff) if justified by the learning objectives.</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pl-PL" dirty="0"/>
          </a:p>
        </p:txBody>
      </p:sp>
      <p:sp>
        <p:nvSpPr>
          <p:cNvPr id="3" name="Symbol zastępczy tekstu 2">
            <a:extLst>
              <a:ext uri="{FF2B5EF4-FFF2-40B4-BE49-F238E27FC236}">
                <a16:creationId xmlns:a16="http://schemas.microsoft.com/office/drawing/2014/main" id="{E0BD54E5-AE80-8D6F-CC2D-0FE697B3ACCA}"/>
              </a:ext>
            </a:extLst>
          </p:cNvPr>
          <p:cNvSpPr>
            <a:spLocks noGrp="1"/>
          </p:cNvSpPr>
          <p:nvPr>
            <p:ph type="body" idx="10"/>
          </p:nvPr>
        </p:nvSpPr>
        <p:spPr>
          <a:xfrm>
            <a:off x="992601" y="368660"/>
            <a:ext cx="11046297" cy="504056"/>
          </a:xfrm>
        </p:spPr>
        <p:txBody>
          <a:bodyPr/>
          <a:lstStyle/>
          <a:p>
            <a:r>
              <a:rPr lang="en-GB" sz="4400" b="1" kern="1800" dirty="0">
                <a:effectLst/>
                <a:latin typeface="Calibri" panose="020F0502020204030204" pitchFamily="34" charset="0"/>
                <a:ea typeface="Times New Roman" panose="02020603050405020304" pitchFamily="18" charset="0"/>
              </a:rPr>
              <a:t>What is a BIP?</a:t>
            </a:r>
            <a:endParaRPr lang="pl-PL" sz="4400" dirty="0"/>
          </a:p>
          <a:p>
            <a:endParaRPr lang="pl-PL" dirty="0"/>
          </a:p>
        </p:txBody>
      </p:sp>
    </p:spTree>
    <p:extLst>
      <p:ext uri="{BB962C8B-B14F-4D97-AF65-F5344CB8AC3E}">
        <p14:creationId xmlns:p14="http://schemas.microsoft.com/office/powerpoint/2010/main" val="3085575462"/>
      </p:ext>
    </p:extLst>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644B6C3-2A40-493A-0F26-168A3BD8B658}"/>
              </a:ext>
            </a:extLst>
          </p:cNvPr>
          <p:cNvSpPr>
            <a:spLocks noGrp="1"/>
          </p:cNvSpPr>
          <p:nvPr>
            <p:ph sz="half" idx="1"/>
          </p:nvPr>
        </p:nvSpPr>
        <p:spPr/>
        <p:txBody>
          <a:bodyPr/>
          <a:lstStyle/>
          <a:p>
            <a:pPr marL="228600" lvl="0" indent="-201930" algn="l" rtl="0">
              <a:lnSpc>
                <a:spcPct val="90000"/>
              </a:lnSpc>
              <a:spcBef>
                <a:spcPts val="0"/>
              </a:spcBef>
              <a:spcAft>
                <a:spcPts val="0"/>
              </a:spcAft>
              <a:buClr>
                <a:srgbClr val="2B2B2B"/>
              </a:buClr>
              <a:buSzPct val="100000"/>
              <a:buChar char="•"/>
            </a:pPr>
            <a:r>
              <a:rPr lang="fr-BE" b="0" i="0" dirty="0">
                <a:solidFill>
                  <a:srgbClr val="2B2B2B"/>
                </a:solidFill>
                <a:latin typeface="Arial"/>
                <a:ea typeface="Arial"/>
                <a:cs typeface="Arial"/>
                <a:sym typeface="Arial"/>
              </a:rPr>
              <a:t>TEAM FROM CZECH REPUBLIC:</a:t>
            </a:r>
            <a:endParaRPr lang="fr-BE" dirty="0"/>
          </a:p>
          <a:p>
            <a:pPr marL="685800" lvl="1" indent="-211455" algn="just" rtl="0">
              <a:lnSpc>
                <a:spcPct val="107000"/>
              </a:lnSpc>
              <a:spcBef>
                <a:spcPts val="1000"/>
              </a:spcBef>
              <a:spcAft>
                <a:spcPts val="0"/>
              </a:spcAft>
              <a:buClr>
                <a:srgbClr val="000000"/>
              </a:buClr>
              <a:buSzPct val="100000"/>
              <a:buChar char="•"/>
            </a:pPr>
            <a:r>
              <a:rPr lang="fr-BE" sz="1800" dirty="0">
                <a:solidFill>
                  <a:srgbClr val="000000"/>
                </a:solidFill>
                <a:latin typeface="Arial"/>
                <a:ea typeface="Arial"/>
                <a:cs typeface="Arial"/>
                <a:sym typeface="Arial"/>
              </a:rPr>
              <a:t>Fatigue of Civil engineering </a:t>
            </a:r>
            <a:r>
              <a:rPr lang="fr-BE" sz="1800" dirty="0" err="1">
                <a:solidFill>
                  <a:srgbClr val="000000"/>
                </a:solidFill>
                <a:latin typeface="Arial"/>
                <a:ea typeface="Arial"/>
                <a:cs typeface="Arial"/>
                <a:sym typeface="Arial"/>
              </a:rPr>
              <a:t>materials</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Concrete</a:t>
            </a:r>
            <a:r>
              <a:rPr lang="fr-BE" sz="1800" dirty="0">
                <a:solidFill>
                  <a:srgbClr val="000000"/>
                </a:solidFill>
                <a:latin typeface="Arial"/>
                <a:ea typeface="Arial"/>
                <a:cs typeface="Arial"/>
                <a:sym typeface="Arial"/>
              </a:rPr>
              <a:t> and </a:t>
            </a:r>
            <a:r>
              <a:rPr lang="fr-BE" sz="1800" dirty="0" err="1">
                <a:solidFill>
                  <a:srgbClr val="000000"/>
                </a:solidFill>
                <a:latin typeface="Arial"/>
                <a:ea typeface="Arial"/>
                <a:cs typeface="Arial"/>
                <a:sym typeface="Arial"/>
              </a:rPr>
              <a:t>mortar</a:t>
            </a:r>
            <a:r>
              <a:rPr lang="fr-BE" sz="1800" dirty="0">
                <a:solidFill>
                  <a:srgbClr val="000000"/>
                </a:solidFill>
                <a:latin typeface="Arial"/>
                <a:ea typeface="Arial"/>
                <a:cs typeface="Arial"/>
                <a:sym typeface="Arial"/>
              </a:rPr>
              <a:t> – Prof. S. </a:t>
            </a:r>
            <a:r>
              <a:rPr lang="fr-BE" sz="1800" dirty="0" err="1">
                <a:solidFill>
                  <a:srgbClr val="000000"/>
                </a:solidFill>
                <a:latin typeface="Arial"/>
                <a:ea typeface="Arial"/>
                <a:cs typeface="Arial"/>
                <a:sym typeface="Arial"/>
              </a:rPr>
              <a:t>Seitl</a:t>
            </a:r>
            <a:r>
              <a:rPr lang="fr-BE" sz="1800" dirty="0">
                <a:solidFill>
                  <a:srgbClr val="000000"/>
                </a:solidFill>
                <a:latin typeface="Arial"/>
                <a:ea typeface="Arial"/>
                <a:cs typeface="Arial"/>
                <a:sym typeface="Arial"/>
              </a:rPr>
              <a:t> – Brno </a:t>
            </a:r>
            <a:r>
              <a:rPr lang="fr-BE" sz="1800" dirty="0" err="1">
                <a:solidFill>
                  <a:srgbClr val="000000"/>
                </a:solidFill>
                <a:latin typeface="Arial"/>
                <a:ea typeface="Arial"/>
                <a:cs typeface="Arial"/>
                <a:sym typeface="Arial"/>
              </a:rPr>
              <a:t>University</a:t>
            </a:r>
            <a:r>
              <a:rPr lang="fr-BE" sz="1800" dirty="0">
                <a:solidFill>
                  <a:srgbClr val="000000"/>
                </a:solidFill>
                <a:latin typeface="Arial"/>
                <a:ea typeface="Arial"/>
                <a:cs typeface="Arial"/>
                <a:sym typeface="Arial"/>
              </a:rPr>
              <a:t> of </a:t>
            </a:r>
            <a:r>
              <a:rPr lang="fr-BE" sz="1800" dirty="0" err="1">
                <a:solidFill>
                  <a:srgbClr val="000000"/>
                </a:solidFill>
                <a:latin typeface="Arial"/>
                <a:ea typeface="Arial"/>
                <a:cs typeface="Arial"/>
                <a:sym typeface="Arial"/>
              </a:rPr>
              <a:t>Technology</a:t>
            </a:r>
            <a:r>
              <a:rPr lang="fr-BE" sz="1800" dirty="0">
                <a:solidFill>
                  <a:srgbClr val="000000"/>
                </a:solidFill>
                <a:latin typeface="Arial"/>
                <a:ea typeface="Arial"/>
                <a:cs typeface="Arial"/>
                <a:sym typeface="Arial"/>
              </a:rPr>
              <a:t>.</a:t>
            </a:r>
            <a:endParaRPr lang="fr-BE" sz="1800" dirty="0">
              <a:latin typeface="Calibri"/>
              <a:ea typeface="Calibri"/>
              <a:cs typeface="Calibri"/>
              <a:sym typeface="Calibri"/>
            </a:endParaRPr>
          </a:p>
          <a:p>
            <a:pPr marL="685800" lvl="1" indent="-211455" algn="just" rtl="0">
              <a:lnSpc>
                <a:spcPct val="107000"/>
              </a:lnSpc>
              <a:spcBef>
                <a:spcPts val="1800"/>
              </a:spcBef>
              <a:spcAft>
                <a:spcPts val="0"/>
              </a:spcAft>
              <a:buClr>
                <a:srgbClr val="000000"/>
              </a:buClr>
              <a:buSzPct val="100000"/>
              <a:buChar char="•"/>
            </a:pPr>
            <a:r>
              <a:rPr lang="fr-BE" sz="1800" dirty="0" err="1">
                <a:solidFill>
                  <a:srgbClr val="000000"/>
                </a:solidFill>
                <a:latin typeface="Arial"/>
                <a:ea typeface="Arial"/>
                <a:cs typeface="Arial"/>
                <a:sym typeface="Arial"/>
              </a:rPr>
              <a:t>Mesoscale</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discrete</a:t>
            </a:r>
            <a:r>
              <a:rPr lang="fr-BE" sz="1800" dirty="0">
                <a:solidFill>
                  <a:srgbClr val="000000"/>
                </a:solidFill>
                <a:latin typeface="Arial"/>
                <a:ea typeface="Arial"/>
                <a:cs typeface="Arial"/>
                <a:sym typeface="Arial"/>
              </a:rPr>
              <a:t> model for </a:t>
            </a:r>
            <a:r>
              <a:rPr lang="fr-BE" sz="1800" dirty="0" err="1">
                <a:solidFill>
                  <a:srgbClr val="000000"/>
                </a:solidFill>
                <a:latin typeface="Arial"/>
                <a:ea typeface="Arial"/>
                <a:cs typeface="Arial"/>
                <a:sym typeface="Arial"/>
              </a:rPr>
              <a:t>monotonic</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cyclic</a:t>
            </a:r>
            <a:r>
              <a:rPr lang="fr-BE" sz="1800" dirty="0">
                <a:solidFill>
                  <a:srgbClr val="000000"/>
                </a:solidFill>
                <a:latin typeface="Arial"/>
                <a:ea typeface="Arial"/>
                <a:cs typeface="Arial"/>
                <a:sym typeface="Arial"/>
              </a:rPr>
              <a:t> and fatigue </a:t>
            </a:r>
            <a:r>
              <a:rPr lang="fr-BE" sz="1800" dirty="0" err="1">
                <a:solidFill>
                  <a:srgbClr val="000000"/>
                </a:solidFill>
                <a:latin typeface="Arial"/>
                <a:ea typeface="Arial"/>
                <a:cs typeface="Arial"/>
                <a:sym typeface="Arial"/>
              </a:rPr>
              <a:t>loading</a:t>
            </a:r>
            <a:r>
              <a:rPr lang="fr-BE" sz="1800" dirty="0">
                <a:solidFill>
                  <a:srgbClr val="000000"/>
                </a:solidFill>
                <a:latin typeface="Arial"/>
                <a:ea typeface="Arial"/>
                <a:cs typeface="Arial"/>
                <a:sym typeface="Arial"/>
              </a:rPr>
              <a:t> of </a:t>
            </a:r>
            <a:r>
              <a:rPr lang="fr-BE" sz="1800" dirty="0" err="1">
                <a:solidFill>
                  <a:srgbClr val="000000"/>
                </a:solidFill>
                <a:latin typeface="Arial"/>
                <a:ea typeface="Arial"/>
                <a:cs typeface="Arial"/>
                <a:sym typeface="Arial"/>
              </a:rPr>
              <a:t>concrete</a:t>
            </a:r>
            <a:r>
              <a:rPr lang="fr-BE" sz="1800" dirty="0">
                <a:solidFill>
                  <a:srgbClr val="000000"/>
                </a:solidFill>
                <a:latin typeface="Arial"/>
                <a:ea typeface="Arial"/>
                <a:cs typeface="Arial"/>
                <a:sym typeface="Arial"/>
              </a:rPr>
              <a:t> - Prof. Miroslav </a:t>
            </a:r>
            <a:r>
              <a:rPr lang="fr-BE" sz="1800" dirty="0" err="1">
                <a:solidFill>
                  <a:srgbClr val="000000"/>
                </a:solidFill>
                <a:latin typeface="Arial"/>
                <a:ea typeface="Arial"/>
                <a:cs typeface="Arial"/>
                <a:sym typeface="Arial"/>
              </a:rPr>
              <a:t>Vořechovský</a:t>
            </a:r>
            <a:r>
              <a:rPr lang="fr-BE" sz="1800" dirty="0">
                <a:solidFill>
                  <a:srgbClr val="000000"/>
                </a:solidFill>
                <a:latin typeface="Arial"/>
                <a:ea typeface="Arial"/>
                <a:cs typeface="Arial"/>
                <a:sym typeface="Arial"/>
              </a:rPr>
              <a:t> – Brno </a:t>
            </a:r>
            <a:r>
              <a:rPr lang="fr-BE" sz="1800" dirty="0" err="1">
                <a:solidFill>
                  <a:srgbClr val="000000"/>
                </a:solidFill>
                <a:latin typeface="Arial"/>
                <a:ea typeface="Arial"/>
                <a:cs typeface="Arial"/>
                <a:sym typeface="Arial"/>
              </a:rPr>
              <a:t>University</a:t>
            </a:r>
            <a:r>
              <a:rPr lang="fr-BE" sz="1800" dirty="0">
                <a:solidFill>
                  <a:srgbClr val="000000"/>
                </a:solidFill>
                <a:latin typeface="Arial"/>
                <a:ea typeface="Arial"/>
                <a:cs typeface="Arial"/>
                <a:sym typeface="Arial"/>
              </a:rPr>
              <a:t> of </a:t>
            </a:r>
            <a:r>
              <a:rPr lang="fr-BE" sz="1800" dirty="0" err="1">
                <a:solidFill>
                  <a:srgbClr val="000000"/>
                </a:solidFill>
                <a:latin typeface="Arial"/>
                <a:ea typeface="Arial"/>
                <a:cs typeface="Arial"/>
                <a:sym typeface="Arial"/>
              </a:rPr>
              <a:t>Technology</a:t>
            </a:r>
            <a:r>
              <a:rPr lang="fr-BE" sz="1800" dirty="0">
                <a:solidFill>
                  <a:srgbClr val="000000"/>
                </a:solidFill>
                <a:latin typeface="Arial"/>
                <a:ea typeface="Arial"/>
                <a:cs typeface="Arial"/>
                <a:sym typeface="Arial"/>
              </a:rPr>
              <a:t>.</a:t>
            </a:r>
            <a:endParaRPr lang="fr-BE" sz="1800" dirty="0">
              <a:latin typeface="Calibri"/>
              <a:ea typeface="Calibri"/>
              <a:cs typeface="Calibri"/>
              <a:sym typeface="Calibri"/>
            </a:endParaRPr>
          </a:p>
          <a:p>
            <a:pPr marL="685800" lvl="1" indent="-76200" algn="l" rtl="0">
              <a:lnSpc>
                <a:spcPct val="90000"/>
              </a:lnSpc>
              <a:spcBef>
                <a:spcPts val="1300"/>
              </a:spcBef>
              <a:spcAft>
                <a:spcPts val="0"/>
              </a:spcAft>
              <a:buClr>
                <a:schemeClr val="dk1"/>
              </a:buClr>
              <a:buSzPct val="100000"/>
              <a:buNone/>
            </a:pPr>
            <a:endParaRPr lang="fr-BE" b="0" i="0" dirty="0">
              <a:solidFill>
                <a:srgbClr val="2B2B2B"/>
              </a:solidFill>
              <a:latin typeface="Lato"/>
              <a:ea typeface="Lato"/>
              <a:cs typeface="Lato"/>
              <a:sym typeface="Lato"/>
            </a:endParaRPr>
          </a:p>
          <a:p>
            <a:pPr marL="228600" lvl="0" indent="-201930" algn="l" rtl="0">
              <a:lnSpc>
                <a:spcPct val="90000"/>
              </a:lnSpc>
              <a:spcBef>
                <a:spcPts val="1000"/>
              </a:spcBef>
              <a:spcAft>
                <a:spcPts val="0"/>
              </a:spcAft>
              <a:buClr>
                <a:srgbClr val="2B2B2B"/>
              </a:buClr>
              <a:buSzPct val="100000"/>
              <a:buChar char="•"/>
            </a:pPr>
            <a:r>
              <a:rPr lang="fr-BE" b="0" i="0" dirty="0">
                <a:solidFill>
                  <a:srgbClr val="2B2B2B"/>
                </a:solidFill>
                <a:latin typeface="Arial"/>
                <a:ea typeface="Arial"/>
                <a:cs typeface="Arial"/>
                <a:sym typeface="Arial"/>
              </a:rPr>
              <a:t>TEAM FROM GERMANY:</a:t>
            </a:r>
            <a:endParaRPr lang="fr-BE" dirty="0"/>
          </a:p>
          <a:p>
            <a:pPr marL="685800" lvl="1" indent="-211455" algn="just" rtl="0">
              <a:lnSpc>
                <a:spcPct val="90000"/>
              </a:lnSpc>
              <a:spcBef>
                <a:spcPts val="500"/>
              </a:spcBef>
              <a:spcAft>
                <a:spcPts val="0"/>
              </a:spcAft>
              <a:buClr>
                <a:srgbClr val="000000"/>
              </a:buClr>
              <a:buSzPct val="100000"/>
              <a:buChar char="•"/>
            </a:pPr>
            <a:r>
              <a:rPr lang="fr-BE" sz="1800" dirty="0">
                <a:solidFill>
                  <a:srgbClr val="000000"/>
                </a:solidFill>
                <a:latin typeface="Arial"/>
                <a:ea typeface="Arial"/>
                <a:cs typeface="Arial"/>
                <a:sym typeface="Arial"/>
              </a:rPr>
              <a:t>Bio-</a:t>
            </a:r>
            <a:r>
              <a:rPr lang="fr-BE" sz="1800" dirty="0" err="1">
                <a:solidFill>
                  <a:srgbClr val="000000"/>
                </a:solidFill>
                <a:latin typeface="Arial"/>
                <a:ea typeface="Arial"/>
                <a:cs typeface="Arial"/>
                <a:sym typeface="Arial"/>
              </a:rPr>
              <a:t>based</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lightweight</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materials</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sustainable</a:t>
            </a:r>
            <a:r>
              <a:rPr lang="fr-BE" sz="1800" dirty="0">
                <a:solidFill>
                  <a:srgbClr val="000000"/>
                </a:solidFill>
                <a:latin typeface="Arial"/>
                <a:ea typeface="Arial"/>
                <a:cs typeface="Arial"/>
                <a:sym typeface="Arial"/>
              </a:rPr>
              <a:t> composites </a:t>
            </a:r>
            <a:r>
              <a:rPr lang="fr-BE" sz="1800" dirty="0" err="1">
                <a:solidFill>
                  <a:srgbClr val="000000"/>
                </a:solidFill>
                <a:latin typeface="Arial"/>
                <a:ea typeface="Arial"/>
                <a:cs typeface="Arial"/>
                <a:sym typeface="Arial"/>
              </a:rPr>
              <a:t>Azmin</a:t>
            </a:r>
            <a:r>
              <a:rPr lang="fr-BE" sz="1800" dirty="0">
                <a:solidFill>
                  <a:srgbClr val="000000"/>
                </a:solidFill>
                <a:latin typeface="Arial"/>
                <a:ea typeface="Arial"/>
                <a:cs typeface="Arial"/>
                <a:sym typeface="Arial"/>
              </a:rPr>
              <a:t> </a:t>
            </a:r>
            <a:r>
              <a:rPr lang="fr-BE" sz="1800" dirty="0" err="1">
                <a:solidFill>
                  <a:srgbClr val="000000"/>
                </a:solidFill>
                <a:latin typeface="Arial"/>
                <a:ea typeface="Arial"/>
                <a:cs typeface="Arial"/>
                <a:sym typeface="Arial"/>
              </a:rPr>
              <a:t>Hannan</a:t>
            </a:r>
            <a:r>
              <a:rPr lang="fr-BE" sz="1800" dirty="0">
                <a:solidFill>
                  <a:srgbClr val="000000"/>
                </a:solidFill>
                <a:latin typeface="Arial"/>
                <a:ea typeface="Arial"/>
                <a:cs typeface="Arial"/>
                <a:sym typeface="Arial"/>
              </a:rPr>
              <a:t> – BTU Cottbus. </a:t>
            </a:r>
          </a:p>
          <a:p>
            <a:pPr marL="685800" lvl="1" indent="-211455" algn="just" rtl="0">
              <a:lnSpc>
                <a:spcPct val="90000"/>
              </a:lnSpc>
              <a:spcBef>
                <a:spcPts val="500"/>
              </a:spcBef>
              <a:spcAft>
                <a:spcPts val="0"/>
              </a:spcAft>
              <a:buClr>
                <a:srgbClr val="000000"/>
              </a:buClr>
              <a:buSzPct val="100000"/>
              <a:buChar char="•"/>
            </a:pPr>
            <a:r>
              <a:rPr lang="fr-BE" sz="1800" dirty="0">
                <a:solidFill>
                  <a:srgbClr val="000000"/>
                </a:solidFill>
                <a:latin typeface="Arial"/>
                <a:ea typeface="Arial"/>
                <a:cs typeface="Arial"/>
                <a:sym typeface="Arial"/>
              </a:rPr>
              <a:t>Design and </a:t>
            </a:r>
            <a:r>
              <a:rPr lang="fr-BE" sz="1800" dirty="0" err="1">
                <a:solidFill>
                  <a:srgbClr val="000000"/>
                </a:solidFill>
                <a:latin typeface="Arial"/>
                <a:ea typeface="Arial"/>
                <a:cs typeface="Arial"/>
                <a:sym typeface="Arial"/>
              </a:rPr>
              <a:t>optimization</a:t>
            </a:r>
            <a:r>
              <a:rPr lang="fr-BE" sz="1800" dirty="0">
                <a:solidFill>
                  <a:srgbClr val="000000"/>
                </a:solidFill>
                <a:latin typeface="Arial"/>
                <a:ea typeface="Arial"/>
                <a:cs typeface="Arial"/>
                <a:sym typeface="Arial"/>
              </a:rPr>
              <a:t> of an adaptive </a:t>
            </a:r>
            <a:r>
              <a:rPr lang="fr-BE" sz="1800" dirty="0" err="1">
                <a:solidFill>
                  <a:srgbClr val="000000"/>
                </a:solidFill>
                <a:latin typeface="Arial"/>
                <a:ea typeface="Arial"/>
                <a:cs typeface="Arial"/>
                <a:sym typeface="Arial"/>
              </a:rPr>
              <a:t>lightweight</a:t>
            </a:r>
            <a:r>
              <a:rPr lang="fr-BE" sz="1800" dirty="0">
                <a:solidFill>
                  <a:srgbClr val="000000"/>
                </a:solidFill>
                <a:latin typeface="Arial"/>
                <a:ea typeface="Arial"/>
                <a:cs typeface="Arial"/>
                <a:sym typeface="Arial"/>
              </a:rPr>
              <a:t> rotor </a:t>
            </a:r>
            <a:r>
              <a:rPr lang="fr-BE" sz="1800" dirty="0" err="1">
                <a:solidFill>
                  <a:srgbClr val="000000"/>
                </a:solidFill>
                <a:latin typeface="Arial"/>
                <a:ea typeface="Arial"/>
                <a:cs typeface="Arial"/>
                <a:sym typeface="Arial"/>
              </a:rPr>
              <a:t>blade</a:t>
            </a:r>
            <a:r>
              <a:rPr lang="fr-BE" sz="1800" dirty="0">
                <a:solidFill>
                  <a:srgbClr val="000000"/>
                </a:solidFill>
                <a:latin typeface="Arial"/>
                <a:ea typeface="Arial"/>
                <a:cs typeface="Arial"/>
                <a:sym typeface="Arial"/>
              </a:rPr>
              <a:t>, Lucas Ost, BTU Cottbus.</a:t>
            </a:r>
          </a:p>
          <a:p>
            <a:endParaRPr lang="pl-PL" dirty="0"/>
          </a:p>
        </p:txBody>
      </p:sp>
      <p:sp>
        <p:nvSpPr>
          <p:cNvPr id="3" name="Symbol zastępczy tekstu 2">
            <a:extLst>
              <a:ext uri="{FF2B5EF4-FFF2-40B4-BE49-F238E27FC236}">
                <a16:creationId xmlns:a16="http://schemas.microsoft.com/office/drawing/2014/main" id="{68E62C43-3BDC-909E-C8AA-EF997D814172}"/>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C09D8F83-B070-63AD-FACF-1752A127888A}"/>
              </a:ext>
            </a:extLst>
          </p:cNvPr>
          <p:cNvSpPr>
            <a:spLocks noGrp="1"/>
          </p:cNvSpPr>
          <p:nvPr>
            <p:ph type="body" idx="11"/>
          </p:nvPr>
        </p:nvSpPr>
        <p:spPr/>
        <p:txBody>
          <a:bodyPr/>
          <a:lstStyle/>
          <a:p>
            <a:r>
              <a:rPr lang="fr-BE" sz="4000" dirty="0"/>
              <a:t>INVITED LECTURES FROM PARTNERS (IN WROCLAW)</a:t>
            </a:r>
            <a:endParaRPr lang="pl-PL" sz="4000" dirty="0"/>
          </a:p>
        </p:txBody>
      </p:sp>
    </p:spTree>
    <p:extLst>
      <p:ext uri="{BB962C8B-B14F-4D97-AF65-F5344CB8AC3E}">
        <p14:creationId xmlns:p14="http://schemas.microsoft.com/office/powerpoint/2010/main" val="2608881753"/>
      </p:ext>
    </p:extLst>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73AC9BE5-58F3-5961-3B6A-93540C04419F}"/>
              </a:ext>
            </a:extLst>
          </p:cNvPr>
          <p:cNvSpPr>
            <a:spLocks noGrp="1"/>
          </p:cNvSpPr>
          <p:nvPr>
            <p:ph sz="half" idx="1"/>
          </p:nvPr>
        </p:nvSpPr>
        <p:spPr>
          <a:xfrm>
            <a:off x="992600" y="2456893"/>
            <a:ext cx="11016635" cy="5256584"/>
          </a:xfrm>
        </p:spPr>
        <p:txBody>
          <a:bodyPr/>
          <a:lstStyle/>
          <a:p>
            <a:pPr marL="342900" marR="0" lvl="1" indent="-342900" algn="l" rtl="0">
              <a:lnSpc>
                <a:spcPct val="90000"/>
              </a:lnSpc>
              <a:spcBef>
                <a:spcPts val="0"/>
              </a:spcBef>
              <a:spcAft>
                <a:spcPts val="0"/>
              </a:spcAft>
              <a:buClr>
                <a:schemeClr val="tx1"/>
              </a:buClr>
              <a:buSzPts val="24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Multidisciplinary approach: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the « global change for grand challenges » is motivating </a:t>
            </a:r>
            <a:br>
              <a:rPr lang="en-US" sz="2400" b="0" i="0" u="none" strike="noStrike" cap="none" dirty="0">
                <a:solidFill>
                  <a:schemeClr val="dk1"/>
                </a:solidFill>
                <a:latin typeface="Calibri"/>
                <a:ea typeface="Calibri"/>
                <a:cs typeface="Calibri"/>
                <a:sym typeface="Calibri"/>
              </a:rPr>
            </a:br>
            <a:r>
              <a:rPr lang="en-US" sz="2400" b="0" i="0" u="none" strike="noStrike" cap="none" dirty="0">
                <a:solidFill>
                  <a:schemeClr val="dk1"/>
                </a:solidFill>
                <a:latin typeface="Calibri"/>
                <a:ea typeface="Calibri"/>
                <a:cs typeface="Calibri"/>
                <a:sym typeface="Calibri"/>
              </a:rPr>
              <a:t>for team management</a:t>
            </a:r>
            <a:endParaRPr lang="en-US" dirty="0"/>
          </a:p>
          <a:p>
            <a:pPr marL="609600" marR="0" lvl="2" indent="-342900" algn="l" rtl="0">
              <a:lnSpc>
                <a:spcPct val="90000"/>
              </a:lnSpc>
              <a:spcBef>
                <a:spcPts val="400"/>
              </a:spcBef>
              <a:spcAft>
                <a:spcPts val="0"/>
              </a:spcAft>
              <a:buClr>
                <a:schemeClr val="tx1"/>
              </a:buClr>
              <a:buSzPts val="20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Adequate for our « Top Industrial Managers in Engineering »</a:t>
            </a:r>
            <a:endParaRPr lang="en-US" dirty="0"/>
          </a:p>
          <a:p>
            <a:pPr marL="609600" marR="0" lvl="2" indent="-342900" algn="l" rtl="0">
              <a:lnSpc>
                <a:spcPct val="90000"/>
              </a:lnSpc>
              <a:spcBef>
                <a:spcPts val="400"/>
              </a:spcBef>
              <a:spcAft>
                <a:spcPts val="0"/>
              </a:spcAft>
              <a:buClr>
                <a:schemeClr val="tx1"/>
              </a:buClr>
              <a:buSzPts val="20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Team Management</a:t>
            </a:r>
            <a:endParaRPr lang="en-US" dirty="0"/>
          </a:p>
          <a:p>
            <a:pPr marL="609600" marR="0" lvl="2" indent="-342900" algn="l" rtl="0">
              <a:lnSpc>
                <a:spcPct val="90000"/>
              </a:lnSpc>
              <a:spcBef>
                <a:spcPts val="400"/>
              </a:spcBef>
              <a:spcAft>
                <a:spcPts val="0"/>
              </a:spcAft>
              <a:buClr>
                <a:schemeClr val="tx1"/>
              </a:buClr>
              <a:buSzPts val="20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Safety of structures / reliability</a:t>
            </a:r>
          </a:p>
          <a:p>
            <a:pPr marL="342900" marR="0" lvl="1" indent="-342900" algn="l" rtl="0">
              <a:lnSpc>
                <a:spcPct val="90000"/>
              </a:lnSpc>
              <a:spcBef>
                <a:spcPts val="480"/>
              </a:spcBef>
              <a:spcAft>
                <a:spcPts val="0"/>
              </a:spcAft>
              <a:buClr>
                <a:schemeClr val="tx1"/>
              </a:buClr>
              <a:buSzPts val="2400"/>
              <a:buFont typeface="Wingdings" panose="05000000000000000000" pitchFamily="2" charset="2"/>
              <a:buChar char="§"/>
            </a:pPr>
            <a:r>
              <a:rPr lang="en-US" sz="2400" b="0" i="0" u="none" strike="noStrike" cap="none" dirty="0">
                <a:solidFill>
                  <a:schemeClr val="dk1"/>
                </a:solidFill>
                <a:latin typeface="Calibri"/>
                <a:ea typeface="Calibri"/>
                <a:cs typeface="Calibri"/>
                <a:sym typeface="Calibri"/>
              </a:rPr>
              <a:t>Sustainable objectives</a:t>
            </a:r>
            <a:endParaRPr lang="en-US" dirty="0"/>
          </a:p>
          <a:p>
            <a:pPr marL="876300" marR="0" lvl="3" indent="-342900" algn="l" rtl="0">
              <a:lnSpc>
                <a:spcPct val="90000"/>
              </a:lnSpc>
              <a:spcBef>
                <a:spcPts val="360"/>
              </a:spcBef>
              <a:spcAft>
                <a:spcPts val="0"/>
              </a:spcAft>
              <a:buClr>
                <a:schemeClr val="tx1"/>
              </a:buClr>
              <a:buSzPts val="18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Environmental and energy issues </a:t>
            </a:r>
            <a:endParaRPr lang="en-US" sz="2000" dirty="0"/>
          </a:p>
          <a:p>
            <a:pPr marL="1162050" marR="0" lvl="4" indent="-342900" algn="l" rtl="0">
              <a:lnSpc>
                <a:spcPct val="90000"/>
              </a:lnSpc>
              <a:spcBef>
                <a:spcPts val="320"/>
              </a:spcBef>
              <a:spcAft>
                <a:spcPts val="0"/>
              </a:spcAft>
              <a:buClr>
                <a:schemeClr val="tx1"/>
              </a:buClr>
              <a:buSzPts val="16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Optimization of structure and design</a:t>
            </a:r>
            <a:endParaRPr lang="en-US" sz="2000" dirty="0"/>
          </a:p>
          <a:p>
            <a:pPr marL="1162050" marR="0" lvl="4" indent="-342900" algn="l" rtl="0">
              <a:lnSpc>
                <a:spcPct val="90000"/>
              </a:lnSpc>
              <a:spcBef>
                <a:spcPts val="320"/>
              </a:spcBef>
              <a:spcAft>
                <a:spcPts val="0"/>
              </a:spcAft>
              <a:buClr>
                <a:schemeClr val="tx1"/>
              </a:buClr>
              <a:buSzPts val="16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Projects based on fatigue lifetime</a:t>
            </a:r>
          </a:p>
          <a:p>
            <a:pPr marL="876300" marR="0" lvl="3" indent="-342900" algn="l" rtl="0">
              <a:lnSpc>
                <a:spcPct val="90000"/>
              </a:lnSpc>
              <a:spcBef>
                <a:spcPts val="360"/>
              </a:spcBef>
              <a:spcAft>
                <a:spcPts val="0"/>
              </a:spcAft>
              <a:buClr>
                <a:schemeClr val="tx1"/>
              </a:buClr>
              <a:buSzPts val="18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Social issues</a:t>
            </a:r>
            <a:endParaRPr lang="pl-PL" sz="2000" dirty="0"/>
          </a:p>
        </p:txBody>
      </p:sp>
      <p:sp>
        <p:nvSpPr>
          <p:cNvPr id="3" name="Symbol zastępczy tekstu 2">
            <a:extLst>
              <a:ext uri="{FF2B5EF4-FFF2-40B4-BE49-F238E27FC236}">
                <a16:creationId xmlns:a16="http://schemas.microsoft.com/office/drawing/2014/main" id="{B9DCDEC2-0C62-7F5D-0E4C-1C64C34B2F39}"/>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02062E71-D8E6-75C8-31E1-188160D64722}"/>
              </a:ext>
            </a:extLst>
          </p:cNvPr>
          <p:cNvSpPr>
            <a:spLocks noGrp="1"/>
          </p:cNvSpPr>
          <p:nvPr>
            <p:ph type="body" idx="11"/>
          </p:nvPr>
        </p:nvSpPr>
        <p:spPr>
          <a:xfrm>
            <a:off x="992600" y="908720"/>
            <a:ext cx="11046299" cy="864096"/>
          </a:xfrm>
        </p:spPr>
        <p:txBody>
          <a:bodyPr/>
          <a:lstStyle/>
          <a:p>
            <a:r>
              <a:rPr lang="fr-BE" sz="4000" dirty="0"/>
              <a:t>Non – </a:t>
            </a:r>
            <a:r>
              <a:rPr lang="fr-BE" sz="4000" dirty="0" err="1"/>
              <a:t>traditional</a:t>
            </a:r>
            <a:r>
              <a:rPr lang="fr-BE" sz="4000" dirty="0"/>
              <a:t> </a:t>
            </a:r>
            <a:r>
              <a:rPr lang="fr-BE" sz="4000" dirty="0" err="1"/>
              <a:t>teaching</a:t>
            </a:r>
            <a:r>
              <a:rPr lang="fr-BE" sz="4000" dirty="0"/>
              <a:t> fatigue </a:t>
            </a:r>
            <a:r>
              <a:rPr lang="fr-BE" sz="4000" dirty="0" err="1"/>
              <a:t>analysis</a:t>
            </a:r>
            <a:r>
              <a:rPr lang="fr-BE" sz="4000" dirty="0"/>
              <a:t> </a:t>
            </a:r>
            <a:r>
              <a:rPr lang="fr-BE" sz="4000" dirty="0" err="1"/>
              <a:t>through</a:t>
            </a:r>
            <a:r>
              <a:rPr lang="fr-BE" sz="4000" dirty="0"/>
              <a:t> FM-TOOL PLATFORM (COMPANY NOBO SOLUTIONS S.A.) and </a:t>
            </a:r>
            <a:r>
              <a:rPr lang="fr-BE" sz="4000" dirty="0" err="1"/>
              <a:t>laboratory</a:t>
            </a:r>
            <a:r>
              <a:rPr lang="fr-BE" sz="4000" dirty="0"/>
              <a:t> </a:t>
            </a:r>
            <a:r>
              <a:rPr lang="fr-BE" sz="4000" dirty="0" err="1"/>
              <a:t>skills</a:t>
            </a:r>
            <a:r>
              <a:rPr lang="fr-BE" sz="4000" dirty="0"/>
              <a:t> training (</a:t>
            </a:r>
            <a:r>
              <a:rPr lang="fr-BE" sz="4000" dirty="0" err="1"/>
              <a:t>metals</a:t>
            </a:r>
            <a:r>
              <a:rPr lang="fr-BE" sz="4000" dirty="0"/>
              <a:t> and composites)</a:t>
            </a:r>
            <a:endParaRPr lang="pl-PL" sz="4000" dirty="0"/>
          </a:p>
        </p:txBody>
      </p:sp>
      <p:sp>
        <p:nvSpPr>
          <p:cNvPr id="5" name="Google Shape;191;p11">
            <a:extLst>
              <a:ext uri="{FF2B5EF4-FFF2-40B4-BE49-F238E27FC236}">
                <a16:creationId xmlns:a16="http://schemas.microsoft.com/office/drawing/2014/main" id="{A412D3C7-F8C6-A438-0293-F7E0B5532F21}"/>
              </a:ext>
            </a:extLst>
          </p:cNvPr>
          <p:cNvSpPr/>
          <p:nvPr/>
        </p:nvSpPr>
        <p:spPr>
          <a:xfrm>
            <a:off x="7752184" y="3789040"/>
            <a:ext cx="4394177" cy="1484732"/>
          </a:xfrm>
          <a:prstGeom prst="roundRect">
            <a:avLst>
              <a:gd name="adj" fmla="val 16667"/>
            </a:avLst>
          </a:prstGeom>
          <a:solidFill>
            <a:srgbClr val="00B0F0"/>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BE" sz="2400" dirty="0" err="1">
                <a:solidFill>
                  <a:schemeClr val="lt1"/>
                </a:solidFill>
                <a:latin typeface="Calibri"/>
                <a:ea typeface="Calibri"/>
                <a:cs typeface="Calibri"/>
                <a:sym typeface="Calibri"/>
              </a:rPr>
              <a:t>Laboratory</a:t>
            </a:r>
            <a:r>
              <a:rPr lang="fr-BE" sz="2400" dirty="0">
                <a:solidFill>
                  <a:schemeClr val="lt1"/>
                </a:solidFill>
                <a:latin typeface="Calibri"/>
                <a:ea typeface="Calibri"/>
                <a:cs typeface="Calibri"/>
                <a:sym typeface="Calibri"/>
              </a:rPr>
              <a:t> sessions for </a:t>
            </a:r>
            <a:r>
              <a:rPr lang="fr-BE" sz="2400" dirty="0" err="1">
                <a:solidFill>
                  <a:schemeClr val="lt1"/>
                </a:solidFill>
                <a:latin typeface="Calibri"/>
                <a:ea typeface="Calibri"/>
                <a:cs typeface="Calibri"/>
                <a:sym typeface="Calibri"/>
              </a:rPr>
              <a:t>Students</a:t>
            </a:r>
            <a:r>
              <a:rPr lang="fr-BE" sz="2400" dirty="0">
                <a:solidFill>
                  <a:schemeClr val="lt1"/>
                </a:solidFill>
                <a:latin typeface="Calibri"/>
                <a:ea typeface="Calibri"/>
                <a:cs typeface="Calibri"/>
                <a:sym typeface="Calibri"/>
              </a:rPr>
              <a:t> &amp;</a:t>
            </a: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fr-BE" sz="2400" dirty="0">
                <a:solidFill>
                  <a:schemeClr val="lt1"/>
                </a:solidFill>
                <a:latin typeface="Calibri"/>
                <a:ea typeface="Calibri"/>
                <a:cs typeface="Calibri"/>
                <a:sym typeface="Calibri"/>
              </a:rPr>
              <a:t>Training workshops  </a:t>
            </a:r>
            <a:r>
              <a:rPr lang="fr-BE" sz="2400" dirty="0" err="1">
                <a:solidFill>
                  <a:schemeClr val="lt1"/>
                </a:solidFill>
                <a:latin typeface="Calibri"/>
                <a:ea typeface="Calibri"/>
                <a:cs typeface="Calibri"/>
                <a:sym typeface="Calibri"/>
              </a:rPr>
              <a:t>from</a:t>
            </a:r>
            <a:r>
              <a:rPr lang="fr-BE" sz="2400" dirty="0">
                <a:solidFill>
                  <a:schemeClr val="lt1"/>
                </a:solidFill>
                <a:latin typeface="Calibri"/>
                <a:ea typeface="Calibri"/>
                <a:cs typeface="Calibri"/>
                <a:sym typeface="Calibri"/>
              </a:rPr>
              <a:t> Structural </a:t>
            </a:r>
            <a:r>
              <a:rPr lang="fr-BE" sz="2400" dirty="0" err="1">
                <a:solidFill>
                  <a:schemeClr val="lt1"/>
                </a:solidFill>
                <a:latin typeface="Calibri"/>
                <a:ea typeface="Calibri"/>
                <a:cs typeface="Calibri"/>
                <a:sym typeface="Calibri"/>
              </a:rPr>
              <a:t>Integrity</a:t>
            </a:r>
            <a:endParaRPr sz="1800" dirty="0">
              <a:solidFill>
                <a:schemeClr val="lt1"/>
              </a:solidFill>
              <a:latin typeface="Calibri"/>
              <a:ea typeface="Calibri"/>
              <a:cs typeface="Calibri"/>
              <a:sym typeface="Calibri"/>
            </a:endParaRPr>
          </a:p>
        </p:txBody>
      </p:sp>
      <p:sp>
        <p:nvSpPr>
          <p:cNvPr id="6" name="Google Shape;192;p11">
            <a:extLst>
              <a:ext uri="{FF2B5EF4-FFF2-40B4-BE49-F238E27FC236}">
                <a16:creationId xmlns:a16="http://schemas.microsoft.com/office/drawing/2014/main" id="{D9D7C55B-9B5C-5665-A935-0FD16811582D}"/>
              </a:ext>
            </a:extLst>
          </p:cNvPr>
          <p:cNvSpPr/>
          <p:nvPr/>
        </p:nvSpPr>
        <p:spPr>
          <a:xfrm>
            <a:off x="6805223" y="5339932"/>
            <a:ext cx="4394177" cy="1484732"/>
          </a:xfrm>
          <a:prstGeom prst="roundRect">
            <a:avLst>
              <a:gd name="adj" fmla="val 16667"/>
            </a:avLst>
          </a:prstGeom>
          <a:solidFill>
            <a:srgbClr val="00B0F0"/>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ctr" rtl="0">
              <a:lnSpc>
                <a:spcPct val="90000"/>
              </a:lnSpc>
              <a:spcBef>
                <a:spcPts val="0"/>
              </a:spcBef>
              <a:spcAft>
                <a:spcPts val="0"/>
              </a:spcAft>
              <a:buNone/>
            </a:pPr>
            <a:r>
              <a:rPr lang="fr-BE" sz="2400" b="0" i="0" u="none" strike="noStrike" cap="none" dirty="0" err="1">
                <a:solidFill>
                  <a:schemeClr val="lt1"/>
                </a:solidFill>
                <a:latin typeface="Calibri"/>
                <a:ea typeface="Calibri"/>
                <a:cs typeface="Calibri"/>
                <a:sym typeface="Calibri"/>
              </a:rPr>
              <a:t>Development</a:t>
            </a:r>
            <a:r>
              <a:rPr lang="fr-BE" sz="2400" b="0" i="0" u="none" strike="noStrike" cap="none" dirty="0">
                <a:solidFill>
                  <a:schemeClr val="lt1"/>
                </a:solidFill>
                <a:latin typeface="Calibri"/>
                <a:ea typeface="Calibri"/>
                <a:cs typeface="Calibri"/>
                <a:sym typeface="Calibri"/>
              </a:rPr>
              <a:t> of </a:t>
            </a:r>
            <a:r>
              <a:rPr lang="fr-BE" sz="2400" b="0" i="0" u="none" strike="noStrike" cap="none" dirty="0" err="1">
                <a:solidFill>
                  <a:schemeClr val="lt1"/>
                </a:solidFill>
                <a:latin typeface="Calibri"/>
                <a:ea typeface="Calibri"/>
                <a:cs typeface="Calibri"/>
                <a:sym typeface="Calibri"/>
              </a:rPr>
              <a:t>common</a:t>
            </a:r>
            <a:r>
              <a:rPr lang="fr-BE" sz="2400" b="0" i="0" u="none" strike="noStrike" cap="none" dirty="0">
                <a:solidFill>
                  <a:schemeClr val="lt1"/>
                </a:solidFill>
                <a:latin typeface="Calibri"/>
                <a:ea typeface="Calibri"/>
                <a:cs typeface="Calibri"/>
                <a:sym typeface="Calibri"/>
              </a:rPr>
              <a:t> PhD </a:t>
            </a:r>
            <a:r>
              <a:rPr lang="fr-BE" sz="2400" b="0" i="0" u="none" strike="noStrike" cap="none" dirty="0" err="1">
                <a:solidFill>
                  <a:schemeClr val="lt1"/>
                </a:solidFill>
                <a:latin typeface="Calibri"/>
                <a:ea typeface="Calibri"/>
                <a:cs typeface="Calibri"/>
                <a:sym typeface="Calibri"/>
              </a:rPr>
              <a:t>Theses</a:t>
            </a:r>
            <a:r>
              <a:rPr lang="fr-BE" sz="2400" b="0" i="0" u="none" strike="noStrike" cap="none" dirty="0">
                <a:solidFill>
                  <a:schemeClr val="lt1"/>
                </a:solidFill>
                <a:latin typeface="Calibri"/>
                <a:ea typeface="Calibri"/>
                <a:cs typeface="Calibri"/>
                <a:sym typeface="Calibri"/>
              </a:rPr>
              <a:t> – lab. </a:t>
            </a:r>
            <a:endParaRPr sz="2400" b="0" i="0" u="none" strike="noStrike" cap="none" dirty="0">
              <a:solidFill>
                <a:schemeClr val="lt1"/>
              </a:solidFill>
              <a:latin typeface="Calibri"/>
              <a:ea typeface="Calibri"/>
              <a:cs typeface="Calibri"/>
              <a:sym typeface="Calibri"/>
            </a:endParaRPr>
          </a:p>
          <a:p>
            <a:pPr marL="0" marR="0" lvl="1" indent="0" algn="ctr" rtl="0">
              <a:lnSpc>
                <a:spcPct val="90000"/>
              </a:lnSpc>
              <a:spcBef>
                <a:spcPts val="0"/>
              </a:spcBef>
              <a:spcAft>
                <a:spcPts val="0"/>
              </a:spcAft>
              <a:buNone/>
            </a:pPr>
            <a:r>
              <a:rPr lang="fr-BE" sz="2400" b="0" i="0" u="none" strike="noStrike" cap="none" dirty="0" err="1">
                <a:solidFill>
                  <a:schemeClr val="lt1"/>
                </a:solidFill>
                <a:latin typeface="Calibri"/>
                <a:ea typeface="Calibri"/>
                <a:cs typeface="Calibri"/>
                <a:sym typeface="Calibri"/>
              </a:rPr>
              <a:t>working</a:t>
            </a:r>
            <a:r>
              <a:rPr lang="fr-BE" sz="2400" b="0" i="0" u="none" strike="noStrike" cap="none" dirty="0">
                <a:solidFill>
                  <a:schemeClr val="lt1"/>
                </a:solidFill>
                <a:latin typeface="Calibri"/>
                <a:ea typeface="Calibri"/>
                <a:cs typeface="Calibri"/>
                <a:sym typeface="Calibri"/>
              </a:rPr>
              <a:t> and data </a:t>
            </a:r>
            <a:r>
              <a:rPr lang="fr-BE" sz="2400" b="0" i="0" u="none" strike="noStrike" cap="none" dirty="0" err="1">
                <a:solidFill>
                  <a:schemeClr val="lt1"/>
                </a:solidFill>
                <a:latin typeface="Calibri"/>
                <a:ea typeface="Calibri"/>
                <a:cs typeface="Calibri"/>
                <a:sym typeface="Calibri"/>
              </a:rPr>
              <a:t>analysis</a:t>
            </a:r>
            <a:r>
              <a:rPr lang="fr-BE" sz="2400" b="0" i="0" u="none" strike="noStrike" cap="none" dirty="0">
                <a:solidFill>
                  <a:schemeClr val="lt1"/>
                </a:solidFill>
                <a:latin typeface="Calibri"/>
                <a:ea typeface="Calibri"/>
                <a:cs typeface="Calibri"/>
                <a:sym typeface="Calibri"/>
              </a:rPr>
              <a:t> in </a:t>
            </a:r>
            <a:r>
              <a:rPr lang="fr-BE" sz="2400" b="0" i="0" u="none" strike="noStrike" cap="none" dirty="0" err="1">
                <a:solidFill>
                  <a:schemeClr val="lt1"/>
                </a:solidFill>
                <a:latin typeface="Calibri"/>
                <a:ea typeface="Calibri"/>
                <a:cs typeface="Calibri"/>
                <a:sym typeface="Calibri"/>
              </a:rPr>
              <a:t>special</a:t>
            </a:r>
            <a:r>
              <a:rPr lang="fr-BE" sz="2400" b="0" i="0" u="none" strike="noStrike" cap="none" dirty="0">
                <a:solidFill>
                  <a:schemeClr val="lt1"/>
                </a:solidFill>
                <a:latin typeface="Calibri"/>
                <a:ea typeface="Calibri"/>
                <a:cs typeface="Calibri"/>
                <a:sym typeface="Calibri"/>
              </a:rPr>
              <a:t> sessions </a:t>
            </a:r>
            <a:endParaRPr sz="2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40329553"/>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97;p12">
            <a:extLst>
              <a:ext uri="{FF2B5EF4-FFF2-40B4-BE49-F238E27FC236}">
                <a16:creationId xmlns:a16="http://schemas.microsoft.com/office/drawing/2014/main" id="{289A4C8F-4ECC-A7D6-91A3-70B3622B13DB}"/>
              </a:ext>
            </a:extLst>
          </p:cNvPr>
          <p:cNvSpPr txBox="1">
            <a:spLocks noGrp="1"/>
          </p:cNvSpPr>
          <p:nvPr>
            <p:ph type="body" idx="11"/>
          </p:nvPr>
        </p:nvSpPr>
        <p:spPr>
          <a:xfrm>
            <a:off x="1008063" y="620713"/>
            <a:ext cx="11045825" cy="86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4B730"/>
              </a:buClr>
              <a:buSzPts val="3200"/>
              <a:buFont typeface="Calibri"/>
              <a:buNone/>
            </a:pPr>
            <a:r>
              <a:rPr lang="fr-BE" dirty="0"/>
              <a:t>ADVANTAGES        AND     DISADVANTAGES</a:t>
            </a:r>
            <a:endParaRPr dirty="0"/>
          </a:p>
        </p:txBody>
      </p:sp>
      <p:sp>
        <p:nvSpPr>
          <p:cNvPr id="6" name="Google Shape;200;p12">
            <a:extLst>
              <a:ext uri="{FF2B5EF4-FFF2-40B4-BE49-F238E27FC236}">
                <a16:creationId xmlns:a16="http://schemas.microsoft.com/office/drawing/2014/main" id="{19EB4EF6-AA54-E087-407C-F235B6C9D1FC}"/>
              </a:ext>
            </a:extLst>
          </p:cNvPr>
          <p:cNvSpPr txBox="1"/>
          <p:nvPr/>
        </p:nvSpPr>
        <p:spPr>
          <a:xfrm>
            <a:off x="1127448" y="1916832"/>
            <a:ext cx="4305670" cy="317005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fr-BE" sz="2000" dirty="0">
                <a:solidFill>
                  <a:schemeClr val="dk1"/>
                </a:solidFill>
                <a:latin typeface="Calibri"/>
                <a:ea typeface="Calibri"/>
                <a:cs typeface="Calibri"/>
                <a:sym typeface="Calibri"/>
              </a:rPr>
              <a:t>Excellent time slot (SEP) for </a:t>
            </a:r>
            <a:r>
              <a:rPr lang="fr-BE" sz="2000" dirty="0" err="1">
                <a:solidFill>
                  <a:schemeClr val="dk1"/>
                </a:solidFill>
                <a:latin typeface="Calibri"/>
                <a:ea typeface="Calibri"/>
                <a:cs typeface="Calibri"/>
                <a:sym typeface="Calibri"/>
              </a:rPr>
              <a:t>performing</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huge</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number</a:t>
            </a:r>
            <a:r>
              <a:rPr lang="fr-BE" sz="2000" dirty="0">
                <a:solidFill>
                  <a:schemeClr val="dk1"/>
                </a:solidFill>
                <a:latin typeface="Calibri"/>
                <a:ea typeface="Calibri"/>
                <a:cs typeface="Calibri"/>
                <a:sym typeface="Calibri"/>
              </a:rPr>
              <a:t> of </a:t>
            </a:r>
            <a:r>
              <a:rPr lang="fr-BE" sz="2000" dirty="0" err="1">
                <a:solidFill>
                  <a:schemeClr val="dk1"/>
                </a:solidFill>
                <a:latin typeface="Calibri"/>
                <a:ea typeface="Calibri"/>
                <a:cs typeface="Calibri"/>
                <a:sym typeface="Calibri"/>
              </a:rPr>
              <a:t>laboratory</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activities</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BE" sz="2000" dirty="0" err="1">
                <a:solidFill>
                  <a:schemeClr val="dk1"/>
                </a:solidFill>
                <a:latin typeface="Calibri"/>
                <a:ea typeface="Calibri"/>
                <a:cs typeface="Calibri"/>
                <a:sym typeface="Calibri"/>
              </a:rPr>
              <a:t>Interdisciplinary</a:t>
            </a:r>
            <a:r>
              <a:rPr lang="fr-BE" sz="2000" dirty="0">
                <a:solidFill>
                  <a:schemeClr val="dk1"/>
                </a:solidFill>
                <a:latin typeface="Calibri"/>
                <a:ea typeface="Calibri"/>
                <a:cs typeface="Calibri"/>
                <a:sym typeface="Calibri"/>
              </a:rPr>
              <a:t> program – </a:t>
            </a:r>
            <a:r>
              <a:rPr lang="fr-BE" sz="2000" dirty="0" err="1">
                <a:solidFill>
                  <a:schemeClr val="dk1"/>
                </a:solidFill>
                <a:latin typeface="Calibri"/>
                <a:ea typeface="Calibri"/>
                <a:cs typeface="Calibri"/>
                <a:sym typeface="Calibri"/>
              </a:rPr>
              <a:t>outside</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classical</a:t>
            </a:r>
            <a:r>
              <a:rPr lang="fr-BE" sz="2000" dirty="0">
                <a:solidFill>
                  <a:schemeClr val="dk1"/>
                </a:solidFill>
                <a:latin typeface="Calibri"/>
                <a:ea typeface="Calibri"/>
                <a:cs typeface="Calibri"/>
                <a:sym typeface="Calibri"/>
              </a:rPr>
              <a:t>” courses </a:t>
            </a:r>
            <a:r>
              <a:rPr lang="fr-BE" sz="2000" dirty="0" err="1">
                <a:solidFill>
                  <a:schemeClr val="dk1"/>
                </a:solidFill>
                <a:latin typeface="Calibri"/>
                <a:ea typeface="Calibri"/>
                <a:cs typeface="Calibri"/>
                <a:sym typeface="Calibri"/>
              </a:rPr>
              <a:t>served</a:t>
            </a:r>
            <a:r>
              <a:rPr lang="fr-BE" sz="2000" dirty="0">
                <a:solidFill>
                  <a:schemeClr val="dk1"/>
                </a:solidFill>
                <a:latin typeface="Calibri"/>
                <a:ea typeface="Calibri"/>
                <a:cs typeface="Calibri"/>
                <a:sym typeface="Calibri"/>
              </a:rPr>
              <a:t> by WUST and </a:t>
            </a:r>
            <a:r>
              <a:rPr lang="fr-BE" sz="2000" dirty="0" err="1">
                <a:solidFill>
                  <a:schemeClr val="dk1"/>
                </a:solidFill>
                <a:latin typeface="Calibri"/>
                <a:ea typeface="Calibri"/>
                <a:cs typeface="Calibri"/>
                <a:sym typeface="Calibri"/>
              </a:rPr>
              <a:t>Partners</a:t>
            </a:r>
            <a:endParaRPr sz="2000" dirty="0"/>
          </a:p>
          <a:p>
            <a:pPr marL="285750" marR="0" lvl="0" indent="-285750" algn="l" rtl="0">
              <a:spcBef>
                <a:spcPts val="0"/>
              </a:spcBef>
              <a:spcAft>
                <a:spcPts val="0"/>
              </a:spcAft>
              <a:buClr>
                <a:schemeClr val="dk1"/>
              </a:buClr>
              <a:buSzPts val="1800"/>
              <a:buFont typeface="Noto Sans Symbols"/>
              <a:buChar char="⮚"/>
            </a:pPr>
            <a:r>
              <a:rPr lang="fr-BE" sz="2000" dirty="0">
                <a:solidFill>
                  <a:schemeClr val="dk1"/>
                </a:solidFill>
                <a:latin typeface="Calibri"/>
                <a:ea typeface="Calibri"/>
                <a:cs typeface="Calibri"/>
                <a:sym typeface="Calibri"/>
              </a:rPr>
              <a:t>Brainstorming </a:t>
            </a:r>
            <a:r>
              <a:rPr lang="fr-BE" sz="2000" dirty="0" err="1">
                <a:solidFill>
                  <a:schemeClr val="dk1"/>
                </a:solidFill>
                <a:latin typeface="Calibri"/>
                <a:ea typeface="Calibri"/>
                <a:cs typeface="Calibri"/>
                <a:sym typeface="Calibri"/>
              </a:rPr>
              <a:t>during</a:t>
            </a:r>
            <a:r>
              <a:rPr lang="fr-BE" sz="2000" dirty="0">
                <a:solidFill>
                  <a:schemeClr val="dk1"/>
                </a:solidFill>
                <a:latin typeface="Calibri"/>
                <a:ea typeface="Calibri"/>
                <a:cs typeface="Calibri"/>
                <a:sym typeface="Calibri"/>
              </a:rPr>
              <a:t> final </a:t>
            </a:r>
            <a:r>
              <a:rPr lang="fr-BE" sz="2000" dirty="0" err="1">
                <a:solidFill>
                  <a:schemeClr val="dk1"/>
                </a:solidFill>
                <a:latin typeface="Calibri"/>
                <a:ea typeface="Calibri"/>
                <a:cs typeface="Calibri"/>
                <a:sym typeface="Calibri"/>
              </a:rPr>
              <a:t>day</a:t>
            </a:r>
            <a:r>
              <a:rPr lang="fr-BE" sz="2000" dirty="0">
                <a:solidFill>
                  <a:schemeClr val="dk1"/>
                </a:solidFill>
                <a:latin typeface="Calibri"/>
                <a:ea typeface="Calibri"/>
                <a:cs typeface="Calibri"/>
                <a:sym typeface="Calibri"/>
              </a:rPr>
              <a:t> – </a:t>
            </a:r>
            <a:r>
              <a:rPr lang="fr-BE" sz="2000" dirty="0" err="1">
                <a:solidFill>
                  <a:schemeClr val="dk1"/>
                </a:solidFill>
                <a:latin typeface="Calibri"/>
                <a:ea typeface="Calibri"/>
                <a:cs typeface="Calibri"/>
                <a:sym typeface="Calibri"/>
              </a:rPr>
              <a:t>presentations</a:t>
            </a:r>
            <a:r>
              <a:rPr lang="fr-BE" sz="2000" dirty="0">
                <a:solidFill>
                  <a:schemeClr val="dk1"/>
                </a:solidFill>
                <a:latin typeface="Calibri"/>
                <a:ea typeface="Calibri"/>
                <a:cs typeface="Calibri"/>
                <a:sym typeface="Calibri"/>
              </a:rPr>
              <a:t> of </a:t>
            </a:r>
            <a:r>
              <a:rPr lang="fr-BE" sz="2000" dirty="0" err="1">
                <a:solidFill>
                  <a:schemeClr val="dk1"/>
                </a:solidFill>
                <a:latin typeface="Calibri"/>
                <a:ea typeface="Calibri"/>
                <a:cs typeface="Calibri"/>
                <a:sym typeface="Calibri"/>
              </a:rPr>
              <a:t>students</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projects</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BE" sz="2000" dirty="0">
                <a:solidFill>
                  <a:schemeClr val="dk1"/>
                </a:solidFill>
                <a:latin typeface="Calibri"/>
                <a:ea typeface="Calibri"/>
                <a:cs typeface="Calibri"/>
                <a:sym typeface="Calibri"/>
              </a:rPr>
              <a:t>New possible </a:t>
            </a:r>
            <a:r>
              <a:rPr lang="fr-BE" sz="2000" dirty="0" err="1">
                <a:solidFill>
                  <a:schemeClr val="dk1"/>
                </a:solidFill>
                <a:latin typeface="Calibri"/>
                <a:ea typeface="Calibri"/>
                <a:cs typeface="Calibri"/>
                <a:sym typeface="Calibri"/>
              </a:rPr>
              <a:t>common</a:t>
            </a:r>
            <a:r>
              <a:rPr lang="fr-BE" sz="2000" dirty="0">
                <a:solidFill>
                  <a:schemeClr val="dk1"/>
                </a:solidFill>
                <a:latin typeface="Calibri"/>
                <a:ea typeface="Calibri"/>
                <a:cs typeface="Calibri"/>
                <a:sym typeface="Calibri"/>
              </a:rPr>
              <a:t> PhD </a:t>
            </a:r>
            <a:r>
              <a:rPr lang="fr-BE" sz="2000" dirty="0" err="1">
                <a:solidFill>
                  <a:schemeClr val="dk1"/>
                </a:solidFill>
                <a:latin typeface="Calibri"/>
                <a:ea typeface="Calibri"/>
                <a:cs typeface="Calibri"/>
                <a:sym typeface="Calibri"/>
              </a:rPr>
              <a:t>projects</a:t>
            </a:r>
            <a:r>
              <a:rPr lang="fr-BE" sz="2000" dirty="0">
                <a:solidFill>
                  <a:schemeClr val="dk1"/>
                </a:solidFill>
                <a:latin typeface="Calibri"/>
                <a:ea typeface="Calibri"/>
                <a:cs typeface="Calibri"/>
                <a:sym typeface="Calibri"/>
              </a:rPr>
              <a:t> </a:t>
            </a:r>
            <a:endParaRPr sz="2000" dirty="0"/>
          </a:p>
          <a:p>
            <a:pPr marL="285750" marR="0" lvl="0" indent="-171450" algn="l" rtl="0">
              <a:spcBef>
                <a:spcPts val="0"/>
              </a:spcBef>
              <a:spcAft>
                <a:spcPts val="0"/>
              </a:spcAft>
              <a:buClr>
                <a:schemeClr val="dk1"/>
              </a:buClr>
              <a:buSzPts val="1800"/>
              <a:buFont typeface="Noto Sans Symbols"/>
              <a:buNone/>
            </a:pPr>
            <a:endParaRPr sz="2000" dirty="0">
              <a:solidFill>
                <a:schemeClr val="dk1"/>
              </a:solidFill>
              <a:latin typeface="Calibri"/>
              <a:ea typeface="Calibri"/>
              <a:cs typeface="Calibri"/>
              <a:sym typeface="Calibri"/>
            </a:endParaRPr>
          </a:p>
        </p:txBody>
      </p:sp>
      <p:sp>
        <p:nvSpPr>
          <p:cNvPr id="7" name="Google Shape;202;p12">
            <a:extLst>
              <a:ext uri="{FF2B5EF4-FFF2-40B4-BE49-F238E27FC236}">
                <a16:creationId xmlns:a16="http://schemas.microsoft.com/office/drawing/2014/main" id="{98DF0272-2774-3A31-5E22-7E5A36E225D5}"/>
              </a:ext>
            </a:extLst>
          </p:cNvPr>
          <p:cNvSpPr txBox="1"/>
          <p:nvPr/>
        </p:nvSpPr>
        <p:spPr>
          <a:xfrm>
            <a:off x="6154814" y="1916832"/>
            <a:ext cx="5413793" cy="409338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Noto Sans Symbols"/>
              <a:buChar char="⮚"/>
            </a:pPr>
            <a:r>
              <a:rPr lang="fr-BE" sz="2000" dirty="0" err="1">
                <a:solidFill>
                  <a:schemeClr val="dk1"/>
                </a:solidFill>
                <a:latin typeface="Calibri"/>
                <a:ea typeface="Calibri"/>
                <a:cs typeface="Calibri"/>
                <a:sym typeface="Calibri"/>
              </a:rPr>
              <a:t>Different</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scientific</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maturity</a:t>
            </a:r>
            <a:r>
              <a:rPr lang="fr-BE" sz="2000" dirty="0">
                <a:solidFill>
                  <a:schemeClr val="dk1"/>
                </a:solidFill>
                <a:latin typeface="Calibri"/>
                <a:ea typeface="Calibri"/>
                <a:cs typeface="Calibri"/>
                <a:sym typeface="Calibri"/>
              </a:rPr>
              <a:t>” of </a:t>
            </a:r>
            <a:r>
              <a:rPr lang="fr-BE" sz="2000" dirty="0" err="1">
                <a:solidFill>
                  <a:schemeClr val="dk1"/>
                </a:solidFill>
                <a:latin typeface="Calibri"/>
                <a:ea typeface="Calibri"/>
                <a:cs typeface="Calibri"/>
                <a:sym typeface="Calibri"/>
              </a:rPr>
              <a:t>students</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need</a:t>
            </a:r>
            <a:r>
              <a:rPr lang="fr-BE" sz="2000" dirty="0">
                <a:solidFill>
                  <a:schemeClr val="dk1"/>
                </a:solidFill>
                <a:latin typeface="Calibri"/>
                <a:ea typeface="Calibri"/>
                <a:cs typeface="Calibri"/>
                <a:sym typeface="Calibri"/>
              </a:rPr>
              <a:t> to update </a:t>
            </a:r>
            <a:r>
              <a:rPr lang="fr-BE" sz="2000" dirty="0" err="1">
                <a:solidFill>
                  <a:schemeClr val="dk1"/>
                </a:solidFill>
                <a:latin typeface="Calibri"/>
                <a:ea typeface="Calibri"/>
                <a:cs typeface="Calibri"/>
                <a:sym typeface="Calibri"/>
              </a:rPr>
              <a:t>level</a:t>
            </a:r>
            <a:r>
              <a:rPr lang="fr-BE" sz="2000" dirty="0">
                <a:solidFill>
                  <a:schemeClr val="dk1"/>
                </a:solidFill>
                <a:latin typeface="Calibri"/>
                <a:ea typeface="Calibri"/>
                <a:cs typeface="Calibri"/>
                <a:sym typeface="Calibri"/>
              </a:rPr>
              <a:t> of courses </a:t>
            </a:r>
            <a:r>
              <a:rPr lang="fr-BE" sz="2000" dirty="0" err="1">
                <a:solidFill>
                  <a:schemeClr val="dk1"/>
                </a:solidFill>
                <a:latin typeface="Calibri"/>
                <a:ea typeface="Calibri"/>
                <a:cs typeface="Calibri"/>
                <a:sym typeface="Calibri"/>
              </a:rPr>
              <a:t>during</a:t>
            </a:r>
            <a:r>
              <a:rPr lang="fr-BE" sz="2000" dirty="0">
                <a:solidFill>
                  <a:schemeClr val="dk1"/>
                </a:solidFill>
                <a:latin typeface="Calibri"/>
                <a:ea typeface="Calibri"/>
                <a:cs typeface="Calibri"/>
                <a:sym typeface="Calibri"/>
              </a:rPr>
              <a:t> meeting – </a:t>
            </a:r>
            <a:r>
              <a:rPr lang="fr-BE" sz="2000" dirty="0" err="1">
                <a:solidFill>
                  <a:schemeClr val="dk1"/>
                </a:solidFill>
                <a:latin typeface="Calibri"/>
                <a:ea typeface="Calibri"/>
                <a:cs typeface="Calibri"/>
                <a:sym typeface="Calibri"/>
              </a:rPr>
              <a:t>solved</a:t>
            </a:r>
            <a:r>
              <a:rPr lang="fr-BE" sz="2000" dirty="0">
                <a:solidFill>
                  <a:schemeClr val="dk1"/>
                </a:solidFill>
                <a:latin typeface="Calibri"/>
                <a:ea typeface="Calibri"/>
                <a:cs typeface="Calibri"/>
                <a:sym typeface="Calibri"/>
              </a:rPr>
              <a:t> by division for </a:t>
            </a:r>
            <a:r>
              <a:rPr lang="fr-BE" sz="2000" dirty="0" err="1">
                <a:solidFill>
                  <a:schemeClr val="dk1"/>
                </a:solidFill>
                <a:latin typeface="Calibri"/>
                <a:ea typeface="Calibri"/>
                <a:cs typeface="Calibri"/>
                <a:sym typeface="Calibri"/>
              </a:rPr>
              <a:t>sub</a:t>
            </a:r>
            <a:r>
              <a:rPr lang="fr-BE" sz="2000" dirty="0">
                <a:solidFill>
                  <a:schemeClr val="dk1"/>
                </a:solidFill>
                <a:latin typeface="Calibri"/>
                <a:ea typeface="Calibri"/>
                <a:cs typeface="Calibri"/>
                <a:sym typeface="Calibri"/>
              </a:rPr>
              <a:t>-groups for </a:t>
            </a:r>
            <a:r>
              <a:rPr lang="fr-BE" sz="2000" dirty="0" err="1">
                <a:solidFill>
                  <a:schemeClr val="dk1"/>
                </a:solidFill>
                <a:latin typeface="Calibri"/>
                <a:ea typeface="Calibri"/>
                <a:cs typeface="Calibri"/>
                <a:sym typeface="Calibri"/>
              </a:rPr>
              <a:t>labs</a:t>
            </a:r>
            <a:r>
              <a:rPr lang="fr-BE" sz="2000" dirty="0">
                <a:solidFill>
                  <a:schemeClr val="dk1"/>
                </a:solidFill>
                <a:latin typeface="Calibri"/>
                <a:ea typeface="Calibri"/>
                <a:cs typeface="Calibri"/>
                <a:sym typeface="Calibri"/>
              </a:rPr>
              <a:t>)</a:t>
            </a:r>
            <a:endParaRPr sz="2000" dirty="0"/>
          </a:p>
          <a:p>
            <a:pPr marL="285750" marR="0" lvl="0" indent="-285750" algn="l" rtl="0">
              <a:spcBef>
                <a:spcPts val="0"/>
              </a:spcBef>
              <a:spcAft>
                <a:spcPts val="0"/>
              </a:spcAft>
              <a:buClr>
                <a:schemeClr val="dk1"/>
              </a:buClr>
              <a:buSzPts val="1800"/>
              <a:buFont typeface="Noto Sans Symbols"/>
              <a:buChar char="⮚"/>
            </a:pPr>
            <a:r>
              <a:rPr lang="fr-BE" sz="2000" dirty="0" err="1">
                <a:solidFill>
                  <a:schemeClr val="dk1"/>
                </a:solidFill>
                <a:latin typeface="Calibri"/>
                <a:ea typeface="Calibri"/>
                <a:cs typeface="Calibri"/>
                <a:sym typeface="Calibri"/>
              </a:rPr>
              <a:t>Difficulties</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with</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different</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academic</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year</a:t>
            </a:r>
            <a:r>
              <a:rPr lang="fr-BE" sz="2000" dirty="0">
                <a:solidFill>
                  <a:schemeClr val="dk1"/>
                </a:solidFill>
                <a:latin typeface="Calibri"/>
                <a:ea typeface="Calibri"/>
                <a:cs typeface="Calibri"/>
                <a:sym typeface="Calibri"/>
              </a:rPr>
              <a:t> system…</a:t>
            </a:r>
            <a:endParaRPr sz="2000" dirty="0"/>
          </a:p>
          <a:p>
            <a:pPr marL="285750" marR="0" lvl="0" indent="-285750" algn="l" rtl="0">
              <a:spcBef>
                <a:spcPts val="0"/>
              </a:spcBef>
              <a:spcAft>
                <a:spcPts val="0"/>
              </a:spcAft>
              <a:buClr>
                <a:schemeClr val="dk1"/>
              </a:buClr>
              <a:buSzPts val="1800"/>
              <a:buFont typeface="Noto Sans Symbols"/>
              <a:buChar char="⮚"/>
            </a:pPr>
            <a:r>
              <a:rPr lang="fr-BE" sz="2000" dirty="0">
                <a:solidFill>
                  <a:schemeClr val="dk1"/>
                </a:solidFill>
                <a:latin typeface="Calibri"/>
                <a:ea typeface="Calibri"/>
                <a:cs typeface="Calibri"/>
                <a:sym typeface="Calibri"/>
              </a:rPr>
              <a:t>Recognition of courses in ECTS </a:t>
            </a:r>
            <a:r>
              <a:rPr lang="fr-BE" sz="2000" dirty="0" err="1">
                <a:solidFill>
                  <a:schemeClr val="dk1"/>
                </a:solidFill>
                <a:latin typeface="Calibri"/>
                <a:ea typeface="Calibri"/>
                <a:cs typeface="Calibri"/>
                <a:sym typeface="Calibri"/>
              </a:rPr>
              <a:t>credits</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BE" sz="2000" dirty="0" err="1">
                <a:solidFill>
                  <a:schemeClr val="dk1"/>
                </a:solidFill>
                <a:latin typeface="Calibri"/>
                <a:ea typeface="Calibri"/>
                <a:cs typeface="Calibri"/>
                <a:sym typeface="Calibri"/>
              </a:rPr>
              <a:t>Relatively</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low</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level</a:t>
            </a:r>
            <a:r>
              <a:rPr lang="fr-BE" sz="2000" dirty="0">
                <a:solidFill>
                  <a:schemeClr val="dk1"/>
                </a:solidFill>
                <a:latin typeface="Calibri"/>
                <a:ea typeface="Calibri"/>
                <a:cs typeface="Calibri"/>
                <a:sym typeface="Calibri"/>
              </a:rPr>
              <a:t> of global recognition BIP program ? </a:t>
            </a:r>
            <a:endParaRPr sz="2000" dirty="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Noto Sans Symbols"/>
              <a:buChar char="⮚"/>
            </a:pPr>
            <a:r>
              <a:rPr lang="fr-BE" sz="2000" dirty="0" err="1">
                <a:solidFill>
                  <a:schemeClr val="dk1"/>
                </a:solidFill>
                <a:latin typeface="Calibri"/>
                <a:ea typeface="Calibri"/>
                <a:cs typeface="Calibri"/>
                <a:sym typeface="Calibri"/>
              </a:rPr>
              <a:t>Organization</a:t>
            </a:r>
            <a:r>
              <a:rPr lang="fr-BE" sz="2000" dirty="0">
                <a:solidFill>
                  <a:schemeClr val="dk1"/>
                </a:solidFill>
                <a:latin typeface="Calibri"/>
                <a:ea typeface="Calibri"/>
                <a:cs typeface="Calibri"/>
                <a:sym typeface="Calibri"/>
              </a:rPr>
              <a:t> of </a:t>
            </a:r>
            <a:r>
              <a:rPr lang="fr-BE" sz="2000" dirty="0" err="1">
                <a:solidFill>
                  <a:schemeClr val="dk1"/>
                </a:solidFill>
                <a:latin typeface="Calibri"/>
                <a:ea typeface="Calibri"/>
                <a:cs typeface="Calibri"/>
                <a:sym typeface="Calibri"/>
              </a:rPr>
              <a:t>labs</a:t>
            </a:r>
            <a:r>
              <a:rPr lang="fr-BE" sz="2000" dirty="0">
                <a:solidFill>
                  <a:schemeClr val="dk1"/>
                </a:solidFill>
                <a:latin typeface="Calibri"/>
                <a:ea typeface="Calibri"/>
                <a:cs typeface="Calibri"/>
                <a:sym typeface="Calibri"/>
              </a:rPr>
              <a:t> - no of </a:t>
            </a:r>
            <a:r>
              <a:rPr lang="fr-BE" sz="2000" dirty="0" err="1">
                <a:solidFill>
                  <a:schemeClr val="dk1"/>
                </a:solidFill>
                <a:latin typeface="Calibri"/>
                <a:ea typeface="Calibri"/>
                <a:cs typeface="Calibri"/>
                <a:sym typeface="Calibri"/>
              </a:rPr>
              <a:t>students</a:t>
            </a:r>
            <a:r>
              <a:rPr lang="fr-BE" sz="2000" dirty="0">
                <a:solidFill>
                  <a:schemeClr val="dk1"/>
                </a:solidFill>
                <a:latin typeface="Calibri"/>
                <a:ea typeface="Calibri"/>
                <a:cs typeface="Calibri"/>
                <a:sym typeface="Calibri"/>
              </a:rPr>
              <a:t> in one BIP - </a:t>
            </a:r>
            <a:r>
              <a:rPr lang="fr-BE" sz="2000" dirty="0" err="1">
                <a:solidFill>
                  <a:schemeClr val="dk1"/>
                </a:solidFill>
                <a:latin typeface="Calibri"/>
                <a:ea typeface="Calibri"/>
                <a:cs typeface="Calibri"/>
                <a:sym typeface="Calibri"/>
              </a:rPr>
              <a:t>necessary</a:t>
            </a:r>
            <a:r>
              <a:rPr lang="fr-BE" sz="2000" dirty="0">
                <a:solidFill>
                  <a:schemeClr val="dk1"/>
                </a:solidFill>
                <a:latin typeface="Calibri"/>
                <a:ea typeface="Calibri"/>
                <a:cs typeface="Calibri"/>
                <a:sym typeface="Calibri"/>
              </a:rPr>
              <a:t> division of </a:t>
            </a:r>
            <a:r>
              <a:rPr lang="fr-BE" sz="2000" dirty="0" err="1">
                <a:solidFill>
                  <a:schemeClr val="dk1"/>
                </a:solidFill>
                <a:latin typeface="Calibri"/>
                <a:ea typeface="Calibri"/>
                <a:cs typeface="Calibri"/>
                <a:sym typeface="Calibri"/>
              </a:rPr>
              <a:t>students</a:t>
            </a:r>
            <a:r>
              <a:rPr lang="fr-BE" sz="2000" dirty="0">
                <a:solidFill>
                  <a:schemeClr val="dk1"/>
                </a:solidFill>
                <a:latin typeface="Calibri"/>
                <a:ea typeface="Calibri"/>
                <a:cs typeface="Calibri"/>
                <a:sym typeface="Calibri"/>
              </a:rPr>
              <a:t> - </a:t>
            </a:r>
            <a:r>
              <a:rPr lang="fr-BE" sz="2000" dirty="0" err="1">
                <a:solidFill>
                  <a:schemeClr val="dk1"/>
                </a:solidFill>
                <a:latin typeface="Calibri"/>
                <a:ea typeface="Calibri"/>
                <a:cs typeface="Calibri"/>
                <a:sym typeface="Calibri"/>
              </a:rPr>
              <a:t>different</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skills</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different</a:t>
            </a:r>
            <a:r>
              <a:rPr lang="fr-BE" sz="2000" dirty="0">
                <a:solidFill>
                  <a:schemeClr val="dk1"/>
                </a:solidFill>
                <a:latin typeface="Calibri"/>
                <a:ea typeface="Calibri"/>
                <a:cs typeface="Calibri"/>
                <a:sym typeface="Calibri"/>
              </a:rPr>
              <a:t> </a:t>
            </a:r>
            <a:r>
              <a:rPr lang="fr-BE" sz="2000" dirty="0" err="1">
                <a:solidFill>
                  <a:schemeClr val="dk1"/>
                </a:solidFill>
                <a:latin typeface="Calibri"/>
                <a:ea typeface="Calibri"/>
                <a:cs typeface="Calibri"/>
                <a:sym typeface="Calibri"/>
              </a:rPr>
              <a:t>levels</a:t>
            </a:r>
            <a:r>
              <a:rPr lang="fr-BE"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2000" dirty="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Noto Sans Symbols"/>
              <a:buNone/>
            </a:pPr>
            <a:endParaRPr sz="2000" dirty="0">
              <a:solidFill>
                <a:schemeClr val="dk1"/>
              </a:solidFill>
              <a:latin typeface="Calibri"/>
              <a:ea typeface="Calibri"/>
              <a:cs typeface="Calibri"/>
              <a:sym typeface="Calibri"/>
            </a:endParaRPr>
          </a:p>
        </p:txBody>
      </p:sp>
      <p:pic>
        <p:nvPicPr>
          <p:cNvPr id="9" name="Google Shape;201;p12">
            <a:extLst>
              <a:ext uri="{FF2B5EF4-FFF2-40B4-BE49-F238E27FC236}">
                <a16:creationId xmlns:a16="http://schemas.microsoft.com/office/drawing/2014/main" id="{91561ECB-C93A-4C79-5E0C-40829718E479}"/>
              </a:ext>
            </a:extLst>
          </p:cNvPr>
          <p:cNvPicPr preferRelativeResize="0"/>
          <p:nvPr/>
        </p:nvPicPr>
        <p:blipFill rotWithShape="1">
          <a:blip r:embed="rId2">
            <a:alphaModFix/>
          </a:blip>
          <a:srcRect/>
          <a:stretch/>
        </p:blipFill>
        <p:spPr>
          <a:xfrm>
            <a:off x="1415971" y="4941168"/>
            <a:ext cx="4422265" cy="1728192"/>
          </a:xfrm>
          <a:prstGeom prst="rect">
            <a:avLst/>
          </a:prstGeom>
          <a:noFill/>
          <a:ln>
            <a:noFill/>
          </a:ln>
        </p:spPr>
      </p:pic>
    </p:spTree>
    <p:extLst>
      <p:ext uri="{BB962C8B-B14F-4D97-AF65-F5344CB8AC3E}">
        <p14:creationId xmlns:p14="http://schemas.microsoft.com/office/powerpoint/2010/main" val="1848978387"/>
      </p:ext>
    </p:extLst>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7BE6269-8A45-8A4D-44E6-067CB9C8D163}"/>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9DD1B1A8-2562-6979-6B15-40A455C3C6A9}"/>
              </a:ext>
            </a:extLst>
          </p:cNvPr>
          <p:cNvSpPr>
            <a:spLocks noGrp="1"/>
          </p:cNvSpPr>
          <p:nvPr>
            <p:ph type="body" idx="11"/>
          </p:nvPr>
        </p:nvSpPr>
        <p:spPr/>
        <p:txBody>
          <a:bodyPr/>
          <a:lstStyle/>
          <a:p>
            <a:endParaRPr lang="pl-PL"/>
          </a:p>
        </p:txBody>
      </p:sp>
      <p:pic>
        <p:nvPicPr>
          <p:cNvPr id="5" name="Google Shape;209;p13">
            <a:extLst>
              <a:ext uri="{FF2B5EF4-FFF2-40B4-BE49-F238E27FC236}">
                <a16:creationId xmlns:a16="http://schemas.microsoft.com/office/drawing/2014/main" id="{B4D7CB05-74C1-3DE8-AE59-CAD45832CA9D}"/>
              </a:ext>
            </a:extLst>
          </p:cNvPr>
          <p:cNvPicPr preferRelativeResize="0"/>
          <p:nvPr/>
        </p:nvPicPr>
        <p:blipFill rotWithShape="1">
          <a:blip r:embed="rId2">
            <a:alphaModFix/>
          </a:blip>
          <a:srcRect t="8104"/>
          <a:stretch/>
        </p:blipFill>
        <p:spPr>
          <a:xfrm>
            <a:off x="1703512" y="260648"/>
            <a:ext cx="9143980" cy="4201449"/>
          </a:xfrm>
          <a:prstGeom prst="rect">
            <a:avLst/>
          </a:prstGeom>
          <a:noFill/>
          <a:ln>
            <a:noFill/>
          </a:ln>
        </p:spPr>
      </p:pic>
      <p:sp>
        <p:nvSpPr>
          <p:cNvPr id="7" name="pole tekstowe 6">
            <a:extLst>
              <a:ext uri="{FF2B5EF4-FFF2-40B4-BE49-F238E27FC236}">
                <a16:creationId xmlns:a16="http://schemas.microsoft.com/office/drawing/2014/main" id="{4F3ED551-0AD6-D4E7-1D42-ED4F3C9D567C}"/>
              </a:ext>
            </a:extLst>
          </p:cNvPr>
          <p:cNvSpPr txBox="1"/>
          <p:nvPr/>
        </p:nvSpPr>
        <p:spPr>
          <a:xfrm>
            <a:off x="1271464" y="4822137"/>
            <a:ext cx="10782268" cy="1384995"/>
          </a:xfrm>
          <a:prstGeom prst="rect">
            <a:avLst/>
          </a:prstGeom>
          <a:noFill/>
        </p:spPr>
        <p:txBody>
          <a:bodyPr wrap="square">
            <a:spAutoFit/>
          </a:bodyPr>
          <a:lstStyle/>
          <a:p>
            <a:pPr algn="ctr"/>
            <a:r>
              <a:rPr lang="fr-BE" sz="2800" b="1" dirty="0">
                <a:solidFill>
                  <a:srgbClr val="0066CC"/>
                </a:solidFill>
                <a:latin typeface="Calibri"/>
                <a:ea typeface="Calibri"/>
                <a:cs typeface="Calibri"/>
                <a:sym typeface="Calibri"/>
              </a:rPr>
              <a:t>CULTURAL ACTIVITY</a:t>
            </a:r>
            <a:endParaRPr lang="pl-PL" sz="2800" b="1" dirty="0">
              <a:solidFill>
                <a:srgbClr val="0066CC"/>
              </a:solidFill>
              <a:latin typeface="Calibri"/>
              <a:ea typeface="Calibri"/>
              <a:cs typeface="Calibri"/>
              <a:sym typeface="Calibri"/>
            </a:endParaRPr>
          </a:p>
          <a:p>
            <a:pPr algn="ctr"/>
            <a:r>
              <a:rPr lang="fr-BE" sz="2800" b="1" dirty="0">
                <a:solidFill>
                  <a:srgbClr val="0066CC"/>
                </a:solidFill>
                <a:latin typeface="Calibri"/>
                <a:ea typeface="Calibri"/>
                <a:cs typeface="Calibri"/>
                <a:sym typeface="Calibri"/>
              </a:rPr>
              <a:t> (NOT LIMITED TO SCIENTIFIC – DIDACTIC DEVELOPMENT)</a:t>
            </a:r>
            <a:br>
              <a:rPr lang="fr-BE" sz="2800" b="1" dirty="0">
                <a:solidFill>
                  <a:srgbClr val="0066CC"/>
                </a:solidFill>
                <a:latin typeface="Calibri"/>
                <a:ea typeface="Calibri"/>
                <a:cs typeface="Calibri"/>
                <a:sym typeface="Calibri"/>
              </a:rPr>
            </a:br>
            <a:r>
              <a:rPr lang="fr-BE" sz="2800" b="1" dirty="0">
                <a:solidFill>
                  <a:srgbClr val="0066CC"/>
                </a:solidFill>
                <a:latin typeface="Calibri"/>
                <a:ea typeface="Calibri"/>
                <a:cs typeface="Calibri"/>
                <a:sym typeface="Calibri"/>
              </a:rPr>
              <a:t>- MEETING WITH CLASSICAL MUSIC CONCERT </a:t>
            </a:r>
            <a:endParaRPr lang="pl-PL" sz="2800" b="1" dirty="0">
              <a:solidFill>
                <a:srgbClr val="0066CC"/>
              </a:solidFill>
            </a:endParaRPr>
          </a:p>
        </p:txBody>
      </p:sp>
    </p:spTree>
    <p:extLst>
      <p:ext uri="{BB962C8B-B14F-4D97-AF65-F5344CB8AC3E}">
        <p14:creationId xmlns:p14="http://schemas.microsoft.com/office/powerpoint/2010/main" val="444044291"/>
      </p:ext>
    </p:extLst>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B731269C-6AE5-17A4-57E8-664C708439BD}"/>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D96252C0-C733-6F2F-D481-DDE6D3F4F91B}"/>
              </a:ext>
            </a:extLst>
          </p:cNvPr>
          <p:cNvSpPr>
            <a:spLocks noGrp="1"/>
          </p:cNvSpPr>
          <p:nvPr>
            <p:ph type="body" idx="11"/>
          </p:nvPr>
        </p:nvSpPr>
        <p:spPr/>
        <p:txBody>
          <a:bodyPr/>
          <a:lstStyle/>
          <a:p>
            <a:r>
              <a:rPr lang="fr-BE" dirty="0"/>
              <a:t>PROJECT OUTCOMES – COMMON PHD STUDENTS (</a:t>
            </a:r>
            <a:r>
              <a:rPr lang="fr-BE" dirty="0" err="1"/>
              <a:t>WUST+UPorto</a:t>
            </a:r>
            <a:r>
              <a:rPr lang="fr-BE" dirty="0"/>
              <a:t>) TRAINING </a:t>
            </a:r>
            <a:endParaRPr lang="pl-PL" dirty="0"/>
          </a:p>
        </p:txBody>
      </p:sp>
      <p:pic>
        <p:nvPicPr>
          <p:cNvPr id="5" name="Google Shape;224;p14">
            <a:extLst>
              <a:ext uri="{FF2B5EF4-FFF2-40B4-BE49-F238E27FC236}">
                <a16:creationId xmlns:a16="http://schemas.microsoft.com/office/drawing/2014/main" id="{AFE5402E-7D2A-2334-9D01-182878FD63F6}"/>
              </a:ext>
            </a:extLst>
          </p:cNvPr>
          <p:cNvPicPr preferRelativeResize="0"/>
          <p:nvPr/>
        </p:nvPicPr>
        <p:blipFill rotWithShape="1">
          <a:blip r:embed="rId2">
            <a:alphaModFix/>
          </a:blip>
          <a:srcRect/>
          <a:stretch/>
        </p:blipFill>
        <p:spPr>
          <a:xfrm>
            <a:off x="2576104" y="1738428"/>
            <a:ext cx="7908955" cy="4990585"/>
          </a:xfrm>
          <a:prstGeom prst="rect">
            <a:avLst/>
          </a:prstGeom>
          <a:noFill/>
          <a:ln>
            <a:noFill/>
          </a:ln>
        </p:spPr>
      </p:pic>
    </p:spTree>
    <p:extLst>
      <p:ext uri="{BB962C8B-B14F-4D97-AF65-F5344CB8AC3E}">
        <p14:creationId xmlns:p14="http://schemas.microsoft.com/office/powerpoint/2010/main" val="1484110300"/>
      </p:ext>
    </p:extLst>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929DC11-4545-8743-6D9B-CB7133EAB3F6}"/>
              </a:ext>
            </a:extLst>
          </p:cNvPr>
          <p:cNvSpPr>
            <a:spLocks noGrp="1"/>
          </p:cNvSpPr>
          <p:nvPr>
            <p:ph sz="half" idx="1"/>
          </p:nvPr>
        </p:nvSpPr>
        <p:spPr/>
        <p:txBody>
          <a:bodyPr/>
          <a:lstStyle/>
          <a:p>
            <a:pPr marL="180975" marR="0" lvl="1" indent="-180975" algn="l" rtl="0">
              <a:lnSpc>
                <a:spcPct val="90000"/>
              </a:lnSpc>
              <a:spcBef>
                <a:spcPts val="0"/>
              </a:spcBef>
              <a:spcAft>
                <a:spcPts val="0"/>
              </a:spcAft>
              <a:buClr>
                <a:srgbClr val="74B730"/>
              </a:buClr>
              <a:buSzPts val="2800"/>
              <a:buFont typeface="Noto Sans Symbols"/>
              <a:buChar char="▪"/>
            </a:pPr>
            <a:r>
              <a:rPr lang="en-US" sz="3200" b="1" i="0" u="none" strike="noStrike" cap="none" dirty="0">
                <a:solidFill>
                  <a:schemeClr val="accent2"/>
                </a:solidFill>
                <a:latin typeface="Calibri"/>
                <a:ea typeface="Calibri"/>
                <a:cs typeface="Calibri"/>
                <a:sym typeface="Calibri"/>
              </a:rPr>
              <a:t>Concept of BIPs</a:t>
            </a:r>
            <a:endParaRPr lang="en-US" dirty="0">
              <a:solidFill>
                <a:schemeClr val="accent2"/>
              </a:solidFill>
            </a:endParaRPr>
          </a:p>
          <a:p>
            <a:pPr marL="180975" marR="0" lvl="1" indent="-180975" algn="l" rtl="0">
              <a:lnSpc>
                <a:spcPct val="90000"/>
              </a:lnSpc>
              <a:spcBef>
                <a:spcPts val="560"/>
              </a:spcBef>
              <a:spcAft>
                <a:spcPts val="0"/>
              </a:spcAft>
              <a:buClr>
                <a:srgbClr val="74B730"/>
              </a:buClr>
              <a:buSzPts val="2800"/>
              <a:buFont typeface="Noto Sans Symbols"/>
              <a:buChar char="▪"/>
            </a:pPr>
            <a:r>
              <a:rPr lang="en-US" sz="3200" b="1" i="0" u="none" strike="noStrike" cap="none" dirty="0">
                <a:solidFill>
                  <a:schemeClr val="accent2"/>
                </a:solidFill>
                <a:latin typeface="Calibri"/>
                <a:ea typeface="Calibri"/>
                <a:cs typeface="Calibri"/>
                <a:sym typeface="Calibri"/>
              </a:rPr>
              <a:t> </a:t>
            </a:r>
            <a:r>
              <a:rPr lang="en-US" sz="2800" b="1" i="0" u="none" strike="noStrike" cap="none" dirty="0">
                <a:solidFill>
                  <a:schemeClr val="accent2"/>
                </a:solidFill>
                <a:latin typeface="Calibri"/>
                <a:ea typeface="Calibri"/>
                <a:cs typeface="Calibri"/>
                <a:sym typeface="Calibri"/>
              </a:rPr>
              <a:t>Case Study from </a:t>
            </a:r>
            <a:r>
              <a:rPr lang="en-US" sz="2800" b="1" i="0" u="none" strike="noStrike" cap="none" dirty="0" err="1">
                <a:solidFill>
                  <a:schemeClr val="accent2"/>
                </a:solidFill>
                <a:latin typeface="Calibri"/>
                <a:ea typeface="Calibri"/>
                <a:cs typeface="Calibri"/>
                <a:sym typeface="Calibri"/>
              </a:rPr>
              <a:t>Wrocław</a:t>
            </a:r>
            <a:r>
              <a:rPr lang="en-US" sz="2800" b="1" i="0" u="none" strike="noStrike" cap="none" dirty="0">
                <a:solidFill>
                  <a:schemeClr val="accent2"/>
                </a:solidFill>
                <a:latin typeface="Calibri"/>
                <a:ea typeface="Calibri"/>
                <a:cs typeface="Calibri"/>
                <a:sym typeface="Calibri"/>
              </a:rPr>
              <a:t> University of Science and Technology</a:t>
            </a:r>
            <a:endParaRPr lang="en-US" sz="3200" b="1" i="0" u="none" strike="noStrike" cap="none" dirty="0">
              <a:solidFill>
                <a:schemeClr val="accent2"/>
              </a:solidFill>
              <a:latin typeface="Calibri"/>
              <a:ea typeface="Calibri"/>
              <a:cs typeface="Calibri"/>
              <a:sym typeface="Calibri"/>
            </a:endParaRPr>
          </a:p>
          <a:p>
            <a:pPr marL="180975" marR="0" lvl="1" indent="-180975" algn="l" rtl="0">
              <a:lnSpc>
                <a:spcPct val="90000"/>
              </a:lnSpc>
              <a:spcBef>
                <a:spcPts val="560"/>
              </a:spcBef>
              <a:spcAft>
                <a:spcPts val="0"/>
              </a:spcAft>
              <a:buClr>
                <a:srgbClr val="74B730"/>
              </a:buClr>
              <a:buSzPts val="2800"/>
              <a:buFont typeface="Noto Sans Symbols"/>
              <a:buChar char="▪"/>
            </a:pPr>
            <a:r>
              <a:rPr lang="en-US" sz="3600" b="1" i="0" u="none" strike="noStrike" cap="none" dirty="0">
                <a:solidFill>
                  <a:srgbClr val="00B0F0"/>
                </a:solidFill>
                <a:latin typeface="Calibri"/>
                <a:ea typeface="Calibri"/>
                <a:cs typeface="Calibri"/>
                <a:sym typeface="Calibri"/>
              </a:rPr>
              <a:t>Discussion</a:t>
            </a:r>
            <a:r>
              <a:rPr lang="pl-PL" sz="3600" b="1" i="0" u="none" strike="noStrike" cap="none">
                <a:solidFill>
                  <a:srgbClr val="00B0F0"/>
                </a:solidFill>
                <a:latin typeface="Calibri"/>
                <a:ea typeface="Calibri"/>
                <a:cs typeface="Calibri"/>
                <a:sym typeface="Calibri"/>
              </a:rPr>
              <a:t> </a:t>
            </a:r>
            <a:endParaRPr lang="pl-PL" sz="3600" b="1">
              <a:solidFill>
                <a:srgbClr val="00B0F0"/>
              </a:solidFill>
              <a:latin typeface="Calibri"/>
              <a:ea typeface="Calibri"/>
              <a:cs typeface="Calibri"/>
              <a:sym typeface="Calibri"/>
            </a:endParaRPr>
          </a:p>
          <a:p>
            <a:pPr marL="180975" marR="0" lvl="1" indent="-180975" algn="l" rtl="0">
              <a:lnSpc>
                <a:spcPct val="90000"/>
              </a:lnSpc>
              <a:spcBef>
                <a:spcPts val="560"/>
              </a:spcBef>
              <a:spcAft>
                <a:spcPts val="0"/>
              </a:spcAft>
              <a:buClr>
                <a:srgbClr val="74B730"/>
              </a:buClr>
              <a:buSzPts val="2800"/>
              <a:buFont typeface="Noto Sans Symbols"/>
              <a:buChar char="▪"/>
            </a:pPr>
            <a:r>
              <a:rPr lang="en-US" sz="3200" b="1" i="0" u="none" strike="noStrike" cap="none">
                <a:solidFill>
                  <a:schemeClr val="accent2"/>
                </a:solidFill>
                <a:latin typeface="Calibri"/>
                <a:ea typeface="Calibri"/>
                <a:cs typeface="Calibri"/>
                <a:sym typeface="Calibri"/>
              </a:rPr>
              <a:t>Final </a:t>
            </a:r>
            <a:r>
              <a:rPr lang="en-US" sz="3200" b="1" i="0" u="none" strike="noStrike" cap="none" dirty="0">
                <a:solidFill>
                  <a:schemeClr val="accent2"/>
                </a:solidFill>
                <a:latin typeface="Calibri"/>
                <a:ea typeface="Calibri"/>
                <a:cs typeface="Calibri"/>
                <a:sym typeface="Calibri"/>
              </a:rPr>
              <a:t>conclusions</a:t>
            </a:r>
            <a:endParaRPr lang="en-US" dirty="0">
              <a:solidFill>
                <a:schemeClr val="accent2"/>
              </a:solidFill>
            </a:endParaRPr>
          </a:p>
          <a:p>
            <a:pPr marL="0" indent="0">
              <a:buNone/>
            </a:pPr>
            <a:endParaRPr lang="pl-PL" dirty="0"/>
          </a:p>
        </p:txBody>
      </p:sp>
      <p:sp>
        <p:nvSpPr>
          <p:cNvPr id="3" name="Symbol zastępczy tekstu 2">
            <a:extLst>
              <a:ext uri="{FF2B5EF4-FFF2-40B4-BE49-F238E27FC236}">
                <a16:creationId xmlns:a16="http://schemas.microsoft.com/office/drawing/2014/main" id="{B311AB96-F8C7-FD10-A05E-3DE3533F8B1F}"/>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D31564E8-7A1F-1143-993F-A629E8E4A253}"/>
              </a:ext>
            </a:extLst>
          </p:cNvPr>
          <p:cNvSpPr>
            <a:spLocks noGrp="1"/>
          </p:cNvSpPr>
          <p:nvPr>
            <p:ph type="body" idx="11"/>
          </p:nvPr>
        </p:nvSpPr>
        <p:spPr/>
        <p:txBody>
          <a:bodyPr/>
          <a:lstStyle/>
          <a:p>
            <a:r>
              <a:rPr lang="fr-BE" dirty="0"/>
              <a:t>Schedule</a:t>
            </a:r>
            <a:endParaRPr lang="pl-PL" dirty="0"/>
          </a:p>
        </p:txBody>
      </p:sp>
    </p:spTree>
    <p:extLst>
      <p:ext uri="{BB962C8B-B14F-4D97-AF65-F5344CB8AC3E}">
        <p14:creationId xmlns:p14="http://schemas.microsoft.com/office/powerpoint/2010/main" val="51715224"/>
      </p:ext>
    </p:extLst>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9E59A0F9-9635-D0FC-2818-C5C8D72AF1E3}"/>
              </a:ext>
            </a:extLst>
          </p:cNvPr>
          <p:cNvSpPr>
            <a:spLocks noGrp="1"/>
          </p:cNvSpPr>
          <p:nvPr>
            <p:ph sz="half" idx="1"/>
          </p:nvPr>
        </p:nvSpPr>
        <p:spPr/>
        <p:txBody>
          <a:bodyPr/>
          <a:lstStyle/>
          <a:p>
            <a:pPr marL="180975" marR="0" lvl="1" indent="-180975" algn="l" rtl="0">
              <a:lnSpc>
                <a:spcPct val="90000"/>
              </a:lnSpc>
              <a:spcBef>
                <a:spcPts val="0"/>
              </a:spcBef>
              <a:spcAft>
                <a:spcPts val="0"/>
              </a:spcAft>
              <a:buClr>
                <a:schemeClr val="tx1"/>
              </a:buClr>
              <a:buSzPts val="2400"/>
              <a:buFont typeface="Noto Sans Symbols"/>
              <a:buChar char="▪"/>
            </a:pPr>
            <a:r>
              <a:rPr lang="en-US" sz="2800" b="0" i="0" u="none" strike="noStrike" cap="none" dirty="0">
                <a:solidFill>
                  <a:schemeClr val="dk1"/>
                </a:solidFill>
                <a:latin typeface="Calibri"/>
                <a:ea typeface="Calibri"/>
                <a:cs typeface="Calibri"/>
                <a:sym typeface="Calibri"/>
              </a:rPr>
              <a:t>An opportunity to exchange and improve teaching activities between</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a:t>
            </a:r>
            <a:r>
              <a:rPr lang="en-US" sz="2800" b="0" i="0" u="none" strike="noStrike" cap="none" dirty="0">
                <a:solidFill>
                  <a:schemeClr val="dk1"/>
                </a:solidFill>
                <a:latin typeface="Calibri"/>
                <a:ea typeface="Calibri"/>
                <a:cs typeface="Calibri"/>
                <a:sym typeface="Calibri"/>
              </a:rPr>
              <a:t>institutions (</a:t>
            </a:r>
            <a:r>
              <a:rPr lang="pl-PL" sz="2800" b="0" i="0" u="none" strike="noStrike" cap="none">
                <a:solidFill>
                  <a:schemeClr val="dk1"/>
                </a:solidFill>
                <a:latin typeface="Calibri"/>
                <a:ea typeface="Calibri"/>
                <a:cs typeface="Calibri"/>
                <a:sym typeface="Calibri"/>
              </a:rPr>
              <a:t>UNITE, </a:t>
            </a:r>
            <a:r>
              <a:rPr lang="en-US" sz="2800" b="0" i="0" u="none" strike="noStrike" cap="none">
                <a:solidFill>
                  <a:schemeClr val="dk1"/>
                </a:solidFill>
                <a:latin typeface="Calibri"/>
                <a:ea typeface="Calibri"/>
                <a:cs typeface="Calibri"/>
                <a:sym typeface="Calibri"/>
              </a:rPr>
              <a:t>T</a:t>
            </a:r>
            <a:r>
              <a:rPr lang="en-US" sz="2800" b="0" i="0" u="none" strike="noStrike" cap="none" dirty="0">
                <a:solidFill>
                  <a:schemeClr val="dk1"/>
                </a:solidFill>
                <a:latin typeface="Calibri"/>
                <a:ea typeface="Calibri"/>
                <a:cs typeface="Calibri"/>
                <a:sym typeface="Calibri"/>
              </a:rPr>
              <a:t>.I.M.E. network, European universities, </a:t>
            </a:r>
            <a:r>
              <a:rPr lang="en-US" sz="2800" dirty="0">
                <a:solidFill>
                  <a:schemeClr val="dk1"/>
                </a:solidFill>
                <a:latin typeface="Calibri"/>
                <a:ea typeface="Calibri"/>
                <a:cs typeface="Calibri"/>
                <a:sym typeface="Calibri"/>
              </a:rPr>
              <a:t>…</a:t>
            </a:r>
            <a:r>
              <a:rPr lang="en-US" sz="2800" b="0" i="0" u="none" strike="noStrike" cap="none" dirty="0">
                <a:solidFill>
                  <a:schemeClr val="dk1"/>
                </a:solidFill>
                <a:latin typeface="Calibri"/>
                <a:ea typeface="Calibri"/>
                <a:cs typeface="Calibri"/>
                <a:sym typeface="Calibri"/>
              </a:rPr>
              <a:t>)</a:t>
            </a:r>
            <a:endParaRPr lang="en-US" sz="2800" dirty="0">
              <a:solidFill>
                <a:schemeClr val="dk1"/>
              </a:solidFill>
              <a:latin typeface="Calibri"/>
              <a:ea typeface="Calibri"/>
              <a:cs typeface="Calibri"/>
              <a:sym typeface="Calibri"/>
            </a:endParaRPr>
          </a:p>
          <a:p>
            <a:pPr marL="180975" marR="0" lvl="1" indent="-180975" algn="l" rtl="0">
              <a:lnSpc>
                <a:spcPct val="90000"/>
              </a:lnSpc>
              <a:spcBef>
                <a:spcPts val="480"/>
              </a:spcBef>
              <a:spcAft>
                <a:spcPts val="0"/>
              </a:spcAft>
              <a:buClr>
                <a:schemeClr val="tx1"/>
              </a:buClr>
              <a:buSzPts val="2400"/>
              <a:buFont typeface="Noto Sans Symbols"/>
              <a:buChar char="▪"/>
            </a:pPr>
            <a:r>
              <a:rPr lang="en-US" sz="2800" b="0" i="0" u="none" strike="noStrike" cap="none" dirty="0">
                <a:solidFill>
                  <a:schemeClr val="dk1"/>
                </a:solidFill>
                <a:latin typeface="Calibri"/>
                <a:ea typeface="Calibri"/>
                <a:cs typeface="Calibri"/>
                <a:sym typeface="Calibri"/>
              </a:rPr>
              <a:t> </a:t>
            </a:r>
            <a:r>
              <a:rPr lang="en-US" sz="2800" i="1" dirty="0">
                <a:solidFill>
                  <a:schemeClr val="dk1"/>
                </a:solidFill>
                <a:latin typeface="Calibri"/>
                <a:ea typeface="Calibri"/>
                <a:cs typeface="Calibri"/>
                <a:sym typeface="Calibri"/>
              </a:rPr>
              <a:t>Intensive</a:t>
            </a:r>
            <a:r>
              <a:rPr lang="en-US" sz="2800" dirty="0">
                <a:solidFill>
                  <a:schemeClr val="dk1"/>
                </a:solidFill>
                <a:latin typeface="Calibri"/>
                <a:ea typeface="Calibri"/>
                <a:cs typeface="Calibri"/>
                <a:sym typeface="Calibri"/>
              </a:rPr>
              <a:t> : each institution shares an expertise; </a:t>
            </a:r>
            <a:r>
              <a:rPr lang="en-US" sz="2800" i="1" dirty="0">
                <a:solidFill>
                  <a:schemeClr val="dk1"/>
                </a:solidFill>
                <a:latin typeface="Calibri"/>
                <a:ea typeface="Calibri"/>
                <a:cs typeface="Calibri"/>
                <a:sym typeface="Calibri"/>
              </a:rPr>
              <a:t>Blended</a:t>
            </a:r>
            <a:r>
              <a:rPr lang="en-US" sz="2800" dirty="0">
                <a:solidFill>
                  <a:schemeClr val="dk1"/>
                </a:solidFill>
                <a:latin typeface="Calibri"/>
                <a:ea typeface="Calibri"/>
                <a:cs typeface="Calibri"/>
                <a:sym typeface="Calibri"/>
              </a:rPr>
              <a:t> : much more</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than one or two weeks with virtual component; </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 </a:t>
            </a:r>
            <a:r>
              <a:rPr lang="en-US" sz="2800" dirty="0" err="1">
                <a:solidFill>
                  <a:schemeClr val="dk1"/>
                </a:solidFill>
                <a:latin typeface="Calibri"/>
                <a:ea typeface="Calibri"/>
                <a:cs typeface="Calibri"/>
                <a:sym typeface="Calibri"/>
              </a:rPr>
              <a:t>Programme</a:t>
            </a:r>
            <a:r>
              <a:rPr lang="en-US" sz="2800" dirty="0">
                <a:solidFill>
                  <a:schemeClr val="dk1"/>
                </a:solidFill>
                <a:latin typeface="Calibri"/>
                <a:ea typeface="Calibri"/>
                <a:cs typeface="Calibri"/>
                <a:sym typeface="Calibri"/>
              </a:rPr>
              <a:t> : capitalizes efforts</a:t>
            </a:r>
            <a:endParaRPr lang="en-US" sz="2800" b="0" i="0" u="none" strike="noStrike" cap="none" dirty="0">
              <a:solidFill>
                <a:schemeClr val="dk1"/>
              </a:solidFill>
              <a:latin typeface="Calibri"/>
              <a:ea typeface="Calibri"/>
              <a:cs typeface="Calibri"/>
              <a:sym typeface="Calibri"/>
            </a:endParaRPr>
          </a:p>
          <a:p>
            <a:pPr marL="180975" marR="0" lvl="1" indent="-180975" algn="l" rtl="0">
              <a:lnSpc>
                <a:spcPct val="90000"/>
              </a:lnSpc>
              <a:spcBef>
                <a:spcPts val="480"/>
              </a:spcBef>
              <a:spcAft>
                <a:spcPts val="0"/>
              </a:spcAft>
              <a:buClr>
                <a:schemeClr val="tx1"/>
              </a:buClr>
              <a:buSzPts val="2400"/>
              <a:buFont typeface="Noto Sans Symbols"/>
              <a:buChar char="▪"/>
            </a:pPr>
            <a:r>
              <a:rPr lang="en-US" sz="2800" b="0" i="0" u="none" strike="noStrike" cap="none" dirty="0">
                <a:solidFill>
                  <a:schemeClr val="dk1"/>
                </a:solidFill>
                <a:latin typeface="Calibri"/>
                <a:ea typeface="Calibri"/>
                <a:cs typeface="Calibri"/>
                <a:sym typeface="Calibri"/>
              </a:rPr>
              <a:t> Should be combined with other incomes (Erasmus Staff mobility, ...)</a:t>
            </a:r>
            <a:endParaRPr lang="en-US" dirty="0"/>
          </a:p>
          <a:p>
            <a:pPr marL="180975" marR="0" lvl="1" indent="-180975" algn="l" rtl="0">
              <a:lnSpc>
                <a:spcPct val="90000"/>
              </a:lnSpc>
              <a:spcBef>
                <a:spcPts val="480"/>
              </a:spcBef>
              <a:spcAft>
                <a:spcPts val="0"/>
              </a:spcAft>
              <a:buClr>
                <a:schemeClr val="tx1"/>
              </a:buClr>
              <a:buSzPts val="2400"/>
              <a:buFont typeface="Noto Sans Symbols"/>
              <a:buChar char="▪"/>
            </a:pPr>
            <a:r>
              <a:rPr lang="en-US" sz="2800" b="0" i="0" u="none" strike="noStrike" cap="none" dirty="0">
                <a:solidFill>
                  <a:schemeClr val="dk1"/>
                </a:solidFill>
                <a:latin typeface="Calibri"/>
                <a:ea typeface="Calibri"/>
                <a:cs typeface="Calibri"/>
                <a:sym typeface="Calibri"/>
              </a:rPr>
              <a:t> Stay reasonable to satisfy the constraints (#HEI=3, #students ~20)</a:t>
            </a:r>
            <a:endParaRPr lang="en-US" dirty="0"/>
          </a:p>
          <a:p>
            <a:pPr marL="180975" marR="0" lvl="1" indent="-180975" algn="l" rtl="0">
              <a:lnSpc>
                <a:spcPct val="90000"/>
              </a:lnSpc>
              <a:spcBef>
                <a:spcPts val="480"/>
              </a:spcBef>
              <a:spcAft>
                <a:spcPts val="0"/>
              </a:spcAft>
              <a:buClr>
                <a:schemeClr val="tx1"/>
              </a:buClr>
              <a:buSzPts val="2400"/>
              <a:buFont typeface="Noto Sans Symbols"/>
              <a:buChar char="▪"/>
            </a:pPr>
            <a:r>
              <a:rPr lang="en-US" sz="2800" b="0" i="0" u="none" strike="noStrike" cap="none" dirty="0">
                <a:solidFill>
                  <a:schemeClr val="dk1"/>
                </a:solidFill>
                <a:latin typeface="Calibri"/>
                <a:ea typeface="Calibri"/>
                <a:cs typeface="Calibri"/>
                <a:sym typeface="Calibri"/>
              </a:rPr>
              <a:t> Promoter = receiving institution : validated.</a:t>
            </a:r>
          </a:p>
          <a:p>
            <a:pPr marL="0" indent="0">
              <a:buNone/>
            </a:pPr>
            <a:endParaRPr lang="pl-PL" dirty="0"/>
          </a:p>
        </p:txBody>
      </p:sp>
      <p:sp>
        <p:nvSpPr>
          <p:cNvPr id="3" name="Symbol zastępczy tekstu 2">
            <a:extLst>
              <a:ext uri="{FF2B5EF4-FFF2-40B4-BE49-F238E27FC236}">
                <a16:creationId xmlns:a16="http://schemas.microsoft.com/office/drawing/2014/main" id="{3FCDD2CC-10C7-BCB3-B3BD-3E6FA93182C6}"/>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601BA214-5F85-E2E9-04BD-BB6CA0F3A851}"/>
              </a:ext>
            </a:extLst>
          </p:cNvPr>
          <p:cNvSpPr>
            <a:spLocks noGrp="1"/>
          </p:cNvSpPr>
          <p:nvPr>
            <p:ph type="body" idx="11"/>
          </p:nvPr>
        </p:nvSpPr>
        <p:spPr/>
        <p:txBody>
          <a:bodyPr/>
          <a:lstStyle/>
          <a:p>
            <a:r>
              <a:rPr lang="fr-BE" dirty="0"/>
              <a:t>Conclusions</a:t>
            </a:r>
            <a:endParaRPr lang="pl-PL" dirty="0"/>
          </a:p>
        </p:txBody>
      </p:sp>
    </p:spTree>
    <p:extLst>
      <p:ext uri="{BB962C8B-B14F-4D97-AF65-F5344CB8AC3E}">
        <p14:creationId xmlns:p14="http://schemas.microsoft.com/office/powerpoint/2010/main" val="3079207797"/>
      </p:ext>
    </p:extLst>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68041CB8-DE33-6E55-D2F1-29D379C420AF}"/>
              </a:ext>
            </a:extLst>
          </p:cNvPr>
          <p:cNvSpPr>
            <a:spLocks noGrp="1"/>
          </p:cNvSpPr>
          <p:nvPr>
            <p:ph sz="half" idx="1"/>
          </p:nvPr>
        </p:nvSpPr>
        <p:spPr>
          <a:xfrm>
            <a:off x="1038129" y="980728"/>
            <a:ext cx="11016635" cy="5256584"/>
          </a:xfrm>
        </p:spPr>
        <p:txBody>
          <a:bodyPr/>
          <a:lstStyle/>
          <a:p>
            <a:pPr marL="0" indent="0">
              <a:lnSpc>
                <a:spcPct val="107000"/>
              </a:lnSpc>
              <a:spcAft>
                <a:spcPts val="800"/>
              </a:spcAft>
              <a:buNone/>
            </a:pPr>
            <a:r>
              <a:rPr lang="pl-PL" sz="1400" b="1" dirty="0">
                <a:effectLst/>
                <a:latin typeface="Calibri" panose="020F0502020204030204" pitchFamily="34" charset="0"/>
                <a:ea typeface="Times New Roman" panose="02020603050405020304" pitchFamily="18" charset="0"/>
                <a:cs typeface="Calibri" panose="020F0502020204030204" pitchFamily="34" charset="0"/>
              </a:rPr>
              <a:t>        </a:t>
            </a:r>
            <a:r>
              <a:rPr lang="en-GB" sz="2400" b="1" dirty="0">
                <a:solidFill>
                  <a:srgbClr val="308FBA"/>
                </a:solidFill>
                <a:effectLst/>
                <a:latin typeface="Calibri" panose="020F0502020204030204" pitchFamily="34" charset="0"/>
                <a:ea typeface="Times New Roman" panose="02020603050405020304" pitchFamily="18" charset="0"/>
                <a:cs typeface="Calibri" panose="020F0502020204030204" pitchFamily="34" charset="0"/>
              </a:rPr>
              <a:t>Core requirements (Erasmus+ 202</a:t>
            </a:r>
            <a:r>
              <a:rPr lang="pl-PL" sz="2400" b="1" dirty="0">
                <a:solidFill>
                  <a:srgbClr val="308FBA"/>
                </a:solidFill>
                <a:effectLst/>
                <a:latin typeface="Calibri" panose="020F0502020204030204" pitchFamily="34" charset="0"/>
                <a:ea typeface="Times New Roman" panose="02020603050405020304" pitchFamily="18" charset="0"/>
                <a:cs typeface="Calibri" panose="020F0502020204030204" pitchFamily="34" charset="0"/>
              </a:rPr>
              <a:t>6</a:t>
            </a:r>
            <a:r>
              <a:rPr lang="en-GB" sz="2400" b="1" dirty="0">
                <a:solidFill>
                  <a:srgbClr val="308FBA"/>
                </a:solidFill>
                <a:effectLst/>
                <a:latin typeface="Calibri" panose="020F0502020204030204" pitchFamily="34" charset="0"/>
                <a:ea typeface="Times New Roman" panose="02020603050405020304" pitchFamily="18" charset="0"/>
                <a:cs typeface="Calibri" panose="020F0502020204030204" pitchFamily="34" charset="0"/>
              </a:rPr>
              <a:t>):</a:t>
            </a:r>
            <a:endParaRPr lang="pl-PL" sz="2400" dirty="0">
              <a:solidFill>
                <a:srgbClr val="308FB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Minimum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3 institutions</a:t>
            </a:r>
            <a:r>
              <a:rPr lang="en-GB" sz="1400" dirty="0">
                <a:effectLst/>
                <a:latin typeface="Calibri" panose="020F0502020204030204" pitchFamily="34" charset="0"/>
                <a:ea typeface="Times New Roman" panose="02020603050405020304" pitchFamily="18" charset="0"/>
                <a:cs typeface="Calibri" panose="020F0502020204030204" pitchFamily="34" charset="0"/>
              </a:rPr>
              <a:t> from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3 Erasmus+ programme countries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At least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10 participants</a:t>
            </a:r>
            <a:r>
              <a:rPr lang="en-GB" sz="1400" dirty="0">
                <a:effectLst/>
                <a:latin typeface="Calibri" panose="020F0502020204030204" pitchFamily="34" charset="0"/>
                <a:ea typeface="Times New Roman" panose="02020603050405020304" pitchFamily="18" charset="0"/>
                <a:cs typeface="Calibri" panose="020F0502020204030204" pitchFamily="34" charset="0"/>
              </a:rPr>
              <a:t> (recommended 17+ to secure final number)</a:t>
            </a:r>
            <a:br>
              <a:rPr lang="en-GB" sz="1400" dirty="0">
                <a:effectLst/>
                <a:latin typeface="Calibri" panose="020F0502020204030204" pitchFamily="34" charset="0"/>
                <a:ea typeface="Times New Roman" panose="02020603050405020304" pitchFamily="18" charset="0"/>
                <a:cs typeface="Calibri" panose="020F0502020204030204" pitchFamily="34" charset="0"/>
              </a:rPr>
            </a:br>
            <a:r>
              <a:rPr lang="en-GB" sz="1400" dirty="0">
                <a:effectLst/>
                <a:latin typeface="Calibri" panose="020F0502020204030204" pitchFamily="34" charset="0"/>
                <a:ea typeface="Calibri" panose="020F0502020204030204" pitchFamily="34" charset="0"/>
                <a:cs typeface="Times New Roman" panose="02020603050405020304" pitchFamily="18" charset="0"/>
              </a:rPr>
              <a:t>Participants from non-EU Partner Countries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may join but do not count</a:t>
            </a:r>
            <a:r>
              <a:rPr lang="en-GB" sz="1400" dirty="0">
                <a:effectLst/>
                <a:latin typeface="Calibri" panose="020F0502020204030204" pitchFamily="34" charset="0"/>
                <a:ea typeface="Calibri" panose="020F0502020204030204" pitchFamily="34" charset="0"/>
                <a:cs typeface="Times New Roman" panose="02020603050405020304" pitchFamily="18" charset="0"/>
              </a:rPr>
              <a:t> towards the minimum, the same as teaching Staff or hosting institution students.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1400" dirty="0" err="1">
                <a:effectLst/>
                <a:latin typeface="Calibri" panose="020F0502020204030204" pitchFamily="34" charset="0"/>
                <a:ea typeface="Times New Roman" panose="02020603050405020304" pitchFamily="18" charset="0"/>
                <a:cs typeface="Calibri" panose="020F0502020204030204" pitchFamily="34" charset="0"/>
              </a:rPr>
              <a:t>Award</a:t>
            </a:r>
            <a:r>
              <a:rPr lang="pl-PL" sz="1400" dirty="0">
                <a:effectLst/>
                <a:latin typeface="Calibri" panose="020F0502020204030204" pitchFamily="34" charset="0"/>
                <a:ea typeface="Times New Roman" panose="02020603050405020304" pitchFamily="18" charset="0"/>
                <a:cs typeface="Calibri" panose="020F0502020204030204" pitchFamily="34" charset="0"/>
              </a:rPr>
              <a:t> of </a:t>
            </a:r>
            <a:r>
              <a:rPr lang="pl-PL" sz="1400" b="1" dirty="0">
                <a:effectLst/>
                <a:latin typeface="Calibri" panose="020F0502020204030204" pitchFamily="34" charset="0"/>
                <a:ea typeface="Times New Roman" panose="02020603050405020304" pitchFamily="18" charset="0"/>
                <a:cs typeface="Calibri" panose="020F0502020204030204" pitchFamily="34" charset="0"/>
              </a:rPr>
              <a:t>minimum 3 ECTS</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b="1" dirty="0">
                <a:effectLst/>
                <a:latin typeface="Calibri" panose="020F0502020204030204" pitchFamily="34" charset="0"/>
                <a:ea typeface="Times New Roman" panose="02020603050405020304" pitchFamily="18" charset="0"/>
                <a:cs typeface="Calibri" panose="020F0502020204030204" pitchFamily="34" charset="0"/>
              </a:rPr>
              <a:t>Inter-Institutional Agreement</a:t>
            </a:r>
            <a:r>
              <a:rPr lang="en-GB" sz="1400" dirty="0">
                <a:effectLst/>
                <a:latin typeface="Calibri" panose="020F0502020204030204" pitchFamily="34" charset="0"/>
                <a:ea typeface="Times New Roman" panose="02020603050405020304" pitchFamily="18" charset="0"/>
                <a:cs typeface="Calibri" panose="020F0502020204030204" pitchFamily="34" charset="0"/>
              </a:rPr>
              <a:t> or multilateral agreement </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Hybrid teaching: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online + on-site</a:t>
            </a:r>
            <a:br>
              <a:rPr lang="en-GB" sz="1400" b="1" dirty="0">
                <a:effectLst/>
                <a:latin typeface="Calibri" panose="020F0502020204030204" pitchFamily="34" charset="0"/>
                <a:ea typeface="Times New Roman" panose="02020603050405020304" pitchFamily="18" charset="0"/>
                <a:cs typeface="Calibri" panose="020F0502020204030204" pitchFamily="34" charset="0"/>
              </a:rPr>
            </a:br>
            <a:br>
              <a:rPr lang="en-GB" sz="1400" dirty="0">
                <a:effectLst/>
                <a:latin typeface="Calibri" panose="020F0502020204030204" pitchFamily="34" charset="0"/>
                <a:ea typeface="Times New Roman" panose="02020603050405020304" pitchFamily="18" charset="0"/>
                <a:cs typeface="Calibri" panose="020F0502020204030204" pitchFamily="34" charset="0"/>
              </a:rPr>
            </a:br>
            <a:r>
              <a:rPr lang="en-GB" sz="2400" b="1" dirty="0">
                <a:solidFill>
                  <a:srgbClr val="308FBA"/>
                </a:solidFill>
                <a:effectLst/>
                <a:latin typeface="Calibri" panose="020F0502020204030204" pitchFamily="34" charset="0"/>
                <a:ea typeface="Times New Roman" panose="02020603050405020304" pitchFamily="18" charset="0"/>
                <a:cs typeface="Calibri" panose="020F0502020204030204" pitchFamily="34" charset="0"/>
              </a:rPr>
              <a:t>Registration systems:</a:t>
            </a:r>
            <a:endParaRPr lang="pl-PL" sz="2400" dirty="0">
              <a:solidFill>
                <a:srgbClr val="308FBA"/>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1400" b="1" dirty="0" err="1">
                <a:effectLst/>
                <a:latin typeface="Calibri" panose="020F0502020204030204" pitchFamily="34" charset="0"/>
                <a:ea typeface="Times New Roman" panose="02020603050405020304" pitchFamily="18" charset="0"/>
                <a:cs typeface="Calibri" panose="020F0502020204030204" pitchFamily="34" charset="0"/>
              </a:rPr>
              <a:t>Beneficiary</a:t>
            </a:r>
            <a:r>
              <a:rPr lang="pl-PL" sz="1400" b="1" dirty="0">
                <a:effectLst/>
                <a:latin typeface="Calibri" panose="020F0502020204030204" pitchFamily="34" charset="0"/>
                <a:ea typeface="Times New Roman" panose="02020603050405020304" pitchFamily="18" charset="0"/>
                <a:cs typeface="Calibri" panose="020F0502020204030204" pitchFamily="34" charset="0"/>
              </a:rPr>
              <a:t> Module (BM):</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pl-PL" sz="1400" dirty="0" err="1">
                <a:effectLst/>
                <a:latin typeface="Calibri" panose="020F0502020204030204" pitchFamily="34" charset="0"/>
                <a:ea typeface="Times New Roman" panose="02020603050405020304" pitchFamily="18" charset="0"/>
                <a:cs typeface="Calibri" panose="020F0502020204030204" pitchFamily="34" charset="0"/>
              </a:rPr>
              <a:t>Registration</a:t>
            </a:r>
            <a:r>
              <a:rPr lang="pl-PL" sz="1400" dirty="0">
                <a:effectLst/>
                <a:latin typeface="Calibri" panose="020F0502020204030204" pitchFamily="34" charset="0"/>
                <a:ea typeface="Times New Roman" panose="02020603050405020304" pitchFamily="18" charset="0"/>
                <a:cs typeface="Calibri" panose="020F0502020204030204" pitchFamily="34" charset="0"/>
              </a:rPr>
              <a:t> of the BIP </a:t>
            </a:r>
            <a:r>
              <a:rPr lang="pl-PL" sz="1400" dirty="0" err="1">
                <a:effectLst/>
                <a:latin typeface="Calibri" panose="020F0502020204030204" pitchFamily="34" charset="0"/>
                <a:ea typeface="Times New Roman" panose="02020603050405020304" pitchFamily="18" charset="0"/>
                <a:cs typeface="Calibri" panose="020F0502020204030204" pitchFamily="34" charset="0"/>
              </a:rPr>
              <a:t>activity</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Linking each mobility to the </a:t>
            </a:r>
            <a:r>
              <a:rPr lang="en-GB" sz="1400" b="1" dirty="0">
                <a:effectLst/>
                <a:latin typeface="Calibri" panose="020F0502020204030204" pitchFamily="34" charset="0"/>
                <a:ea typeface="Times New Roman" panose="02020603050405020304" pitchFamily="18" charset="0"/>
                <a:cs typeface="Calibri" panose="020F0502020204030204" pitchFamily="34" charset="0"/>
              </a:rPr>
              <a:t>BIP ID</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Uploading nomination lists, participant data, Learning Agreements, reporting</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pl-PL" sz="1400" b="1" dirty="0">
                <a:effectLst/>
                <a:latin typeface="Calibri" panose="020F0502020204030204" pitchFamily="34" charset="0"/>
                <a:ea typeface="Times New Roman" panose="02020603050405020304" pitchFamily="18" charset="0"/>
                <a:cs typeface="Calibri" panose="020F0502020204030204" pitchFamily="34" charset="0"/>
              </a:rPr>
              <a:t>IRC (</a:t>
            </a:r>
            <a:r>
              <a:rPr lang="pl-PL" sz="1400" b="1" dirty="0" err="1">
                <a:effectLst/>
                <a:latin typeface="Calibri" panose="020F0502020204030204" pitchFamily="34" charset="0"/>
                <a:ea typeface="Times New Roman" panose="02020603050405020304" pitchFamily="18" charset="0"/>
                <a:cs typeface="Calibri" panose="020F0502020204030204" pitchFamily="34" charset="0"/>
              </a:rPr>
              <a:t>at</a:t>
            </a:r>
            <a:r>
              <a:rPr lang="pl-PL" sz="1400" b="1" dirty="0">
                <a:effectLst/>
                <a:latin typeface="Calibri" panose="020F0502020204030204" pitchFamily="34" charset="0"/>
                <a:ea typeface="Times New Roman" panose="02020603050405020304" pitchFamily="18" charset="0"/>
                <a:cs typeface="Calibri" panose="020F0502020204030204" pitchFamily="34" charset="0"/>
              </a:rPr>
              <a:t> Wrocław Tech):</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1400" dirty="0">
                <a:effectLst/>
                <a:latin typeface="Calibri" panose="020F0502020204030204" pitchFamily="34" charset="0"/>
                <a:ea typeface="Times New Roman" panose="02020603050405020304" pitchFamily="18" charset="0"/>
                <a:cs typeface="Calibri" panose="020F0502020204030204" pitchFamily="34" charset="0"/>
              </a:rPr>
              <a:t>Used for participant nomination, internal approval workflow and documentation</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marL="95250" lvl="0" indent="0" algn="l" rtl="0">
              <a:lnSpc>
                <a:spcPct val="115000"/>
              </a:lnSpc>
              <a:spcBef>
                <a:spcPts val="0"/>
              </a:spcBef>
              <a:spcAft>
                <a:spcPts val="0"/>
              </a:spcAft>
              <a:buSzPts val="2100"/>
              <a:buNone/>
            </a:pPr>
            <a:endParaRPr lang="en-US" sz="2800" dirty="0"/>
          </a:p>
          <a:p>
            <a:pPr marL="0" indent="0">
              <a:buNone/>
            </a:pPr>
            <a:endParaRPr lang="pl-PL" dirty="0"/>
          </a:p>
        </p:txBody>
      </p:sp>
      <p:sp>
        <p:nvSpPr>
          <p:cNvPr id="3" name="Symbol zastępczy tekstu 2">
            <a:extLst>
              <a:ext uri="{FF2B5EF4-FFF2-40B4-BE49-F238E27FC236}">
                <a16:creationId xmlns:a16="http://schemas.microsoft.com/office/drawing/2014/main" id="{A6F84B8F-A5A1-AEAA-61AD-F7FFC1A4C689}"/>
              </a:ext>
            </a:extLst>
          </p:cNvPr>
          <p:cNvSpPr>
            <a:spLocks noGrp="1"/>
          </p:cNvSpPr>
          <p:nvPr>
            <p:ph type="body" idx="10"/>
          </p:nvPr>
        </p:nvSpPr>
        <p:spPr>
          <a:xfrm>
            <a:off x="1024322" y="368660"/>
            <a:ext cx="11046297" cy="504056"/>
          </a:xfrm>
        </p:spPr>
        <p:txBody>
          <a:bodyPr/>
          <a:lstStyle/>
          <a:p>
            <a:r>
              <a:rPr lang="en-GB" sz="4400" b="1" kern="1800" dirty="0">
                <a:effectLst/>
                <a:latin typeface="Calibri" panose="020F0502020204030204" pitchFamily="34" charset="0"/>
                <a:ea typeface="Times New Roman" panose="02020603050405020304" pitchFamily="18" charset="0"/>
              </a:rPr>
              <a:t>Requirements &amp; Systems</a:t>
            </a:r>
            <a:endParaRPr lang="pl-PL" sz="4400" dirty="0"/>
          </a:p>
          <a:p>
            <a:endParaRPr lang="pl-PL" dirty="0"/>
          </a:p>
        </p:txBody>
      </p:sp>
    </p:spTree>
    <p:extLst>
      <p:ext uri="{BB962C8B-B14F-4D97-AF65-F5344CB8AC3E}">
        <p14:creationId xmlns:p14="http://schemas.microsoft.com/office/powerpoint/2010/main" val="3647591020"/>
      </p:ext>
    </p:extLst>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97C2A8D0-8B6A-67FF-D5DD-3346D76B96D9}"/>
              </a:ext>
            </a:extLst>
          </p:cNvPr>
          <p:cNvSpPr>
            <a:spLocks noGrp="1"/>
          </p:cNvSpPr>
          <p:nvPr>
            <p:ph sz="half" idx="1"/>
          </p:nvPr>
        </p:nvSpPr>
        <p:spPr>
          <a:xfrm>
            <a:off x="1007433" y="908720"/>
            <a:ext cx="11016635" cy="5256584"/>
          </a:xfrm>
        </p:spPr>
        <p:txBody>
          <a:bodyPr/>
          <a:lstStyle/>
          <a:p>
            <a:pPr marL="0" indent="0">
              <a:buNone/>
            </a:pPr>
            <a:r>
              <a:rPr lang="pl-PL" sz="1800" b="1" dirty="0"/>
              <a:t>       </a:t>
            </a:r>
            <a:r>
              <a:rPr lang="en-US" sz="2400" b="1" dirty="0">
                <a:solidFill>
                  <a:srgbClr val="308FBA"/>
                </a:solidFill>
              </a:rPr>
              <a:t>Costs</a:t>
            </a:r>
            <a:endParaRPr lang="en-US" sz="2400" dirty="0">
              <a:solidFill>
                <a:srgbClr val="308FBA"/>
              </a:solidFill>
            </a:endParaRPr>
          </a:p>
          <a:p>
            <a:pPr>
              <a:buFont typeface="Arial" panose="020B0604020202020204" pitchFamily="34" charset="0"/>
              <a:buChar char="•"/>
            </a:pPr>
            <a:r>
              <a:rPr lang="en-US" sz="1800" dirty="0"/>
              <a:t>Budget should be coordinated across all partner institutions.</a:t>
            </a:r>
          </a:p>
          <a:p>
            <a:pPr>
              <a:buFont typeface="Arial" panose="020B0604020202020204" pitchFamily="34" charset="0"/>
              <a:buChar char="•"/>
            </a:pPr>
            <a:r>
              <a:rPr lang="en-US" sz="1800" dirty="0"/>
              <a:t>Coordinator’s eligible costs: venue rental, teaching materials, staff remuneration, social/cultural activities</a:t>
            </a:r>
            <a:r>
              <a:rPr lang="pl-PL" sz="1800" dirty="0"/>
              <a:t>, </a:t>
            </a:r>
            <a:br>
              <a:rPr lang="pl-PL" sz="1800" dirty="0"/>
            </a:br>
            <a:r>
              <a:rPr lang="pl-PL" sz="1800" dirty="0" err="1"/>
              <a:t>printed</a:t>
            </a:r>
            <a:r>
              <a:rPr lang="pl-PL" sz="1800" dirty="0"/>
              <a:t> materials, </a:t>
            </a:r>
            <a:r>
              <a:rPr lang="pl-PL" sz="1800" dirty="0" err="1"/>
              <a:t>welcome</a:t>
            </a:r>
            <a:r>
              <a:rPr lang="pl-PL" sz="1800" dirty="0"/>
              <a:t> </a:t>
            </a:r>
            <a:r>
              <a:rPr lang="pl-PL" sz="1800" dirty="0" err="1"/>
              <a:t>packs</a:t>
            </a:r>
            <a:r>
              <a:rPr lang="en-US" sz="1800" dirty="0"/>
              <a:t>. </a:t>
            </a:r>
          </a:p>
          <a:p>
            <a:pPr>
              <a:buFont typeface="Arial" panose="020B0604020202020204" pitchFamily="34" charset="0"/>
              <a:buChar char="•"/>
            </a:pPr>
            <a:r>
              <a:rPr lang="en-US" sz="1800" dirty="0"/>
              <a:t>Travel &amp; living costs for incoming students </a:t>
            </a:r>
            <a:r>
              <a:rPr lang="pl-PL" sz="1800" dirty="0" err="1"/>
              <a:t>can</a:t>
            </a:r>
            <a:r>
              <a:rPr lang="pl-PL" sz="1800" dirty="0"/>
              <a:t> be </a:t>
            </a:r>
            <a:r>
              <a:rPr lang="en-US" sz="1800" dirty="0"/>
              <a:t>covered from sending institution’s Erasmus+ budget.</a:t>
            </a:r>
            <a:r>
              <a:rPr lang="pl-PL" sz="1800" dirty="0"/>
              <a:t> </a:t>
            </a:r>
            <a:br>
              <a:rPr lang="pl-PL" sz="1800" dirty="0"/>
            </a:br>
            <a:r>
              <a:rPr lang="pl-PL" sz="1800" dirty="0"/>
              <a:t>(</a:t>
            </a:r>
            <a:r>
              <a:rPr lang="pl-PL" sz="1800" i="1" dirty="0" err="1"/>
              <a:t>Important</a:t>
            </a:r>
            <a:r>
              <a:rPr lang="pl-PL" sz="1800" i="1" dirty="0"/>
              <a:t> to </a:t>
            </a:r>
            <a:r>
              <a:rPr lang="pl-PL" sz="1800" i="1" dirty="0" err="1"/>
              <a:t>avoid</a:t>
            </a:r>
            <a:r>
              <a:rPr lang="pl-PL" sz="1800" i="1" dirty="0"/>
              <a:t> </a:t>
            </a:r>
            <a:r>
              <a:rPr lang="pl-PL" sz="1800" i="1" dirty="0" err="1"/>
              <a:t>double</a:t>
            </a:r>
            <a:r>
              <a:rPr lang="pl-PL" sz="1800" i="1" dirty="0"/>
              <a:t> </a:t>
            </a:r>
            <a:r>
              <a:rPr lang="pl-PL" sz="1800" i="1" dirty="0" err="1"/>
              <a:t>funding</a:t>
            </a:r>
            <a:r>
              <a:rPr lang="pl-PL" sz="1800" i="1" dirty="0"/>
              <a:t>).</a:t>
            </a:r>
          </a:p>
          <a:p>
            <a:pPr marL="0" indent="0">
              <a:buNone/>
            </a:pPr>
            <a:r>
              <a:rPr lang="pl-PL" sz="1800" b="1" dirty="0">
                <a:solidFill>
                  <a:srgbClr val="308FBA"/>
                </a:solidFill>
              </a:rPr>
              <a:t>      </a:t>
            </a:r>
            <a:r>
              <a:rPr lang="en-US" sz="2400" b="1" dirty="0">
                <a:solidFill>
                  <a:srgbClr val="308FBA"/>
                </a:solidFill>
              </a:rPr>
              <a:t>Income Sources</a:t>
            </a:r>
            <a:endParaRPr lang="en-US" sz="2400" dirty="0">
              <a:solidFill>
                <a:srgbClr val="308FBA"/>
              </a:solidFill>
            </a:endParaRPr>
          </a:p>
          <a:p>
            <a:pPr>
              <a:buFont typeface="Arial" panose="020B0604020202020204" pitchFamily="34" charset="0"/>
              <a:buChar char="•"/>
            </a:pPr>
            <a:r>
              <a:rPr lang="en-US" sz="1800" dirty="0"/>
              <a:t>Erasmus+ grant</a:t>
            </a:r>
            <a:r>
              <a:rPr lang="pl-PL" sz="1800" dirty="0"/>
              <a:t>: </a:t>
            </a:r>
            <a:r>
              <a:rPr lang="en-US" sz="1800" b="1" dirty="0"/>
              <a:t>400 EUR</a:t>
            </a:r>
            <a:r>
              <a:rPr lang="en-US" sz="1800" dirty="0"/>
              <a:t> per incoming participant</a:t>
            </a:r>
            <a:r>
              <a:rPr lang="pl-PL" sz="1800" dirty="0"/>
              <a:t>. </a:t>
            </a:r>
            <a:r>
              <a:rPr lang="en-US" sz="1800" b="1" i="1" dirty="0"/>
              <a:t>Maximum:</a:t>
            </a:r>
            <a:r>
              <a:rPr lang="en-US" sz="1800" i="1" dirty="0"/>
              <a:t> </a:t>
            </a:r>
            <a:r>
              <a:rPr lang="en-US" sz="1800" b="1" i="1" dirty="0"/>
              <a:t>6000 EUR</a:t>
            </a:r>
            <a:r>
              <a:rPr lang="pl-PL" sz="1800" i="1" dirty="0"/>
              <a:t>. 4000 EUR = 10 </a:t>
            </a:r>
            <a:r>
              <a:rPr lang="pl-PL" sz="1800" i="1" dirty="0" err="1"/>
              <a:t>participants</a:t>
            </a:r>
            <a:r>
              <a:rPr lang="pl-PL" sz="1800" i="1" dirty="0"/>
              <a:t>.</a:t>
            </a:r>
          </a:p>
          <a:p>
            <a:pPr>
              <a:buFont typeface="Arial" panose="020B0604020202020204" pitchFamily="34" charset="0"/>
              <a:buChar char="•"/>
            </a:pPr>
            <a:r>
              <a:rPr lang="en-US" sz="1800" dirty="0"/>
              <a:t>Partner institutions’ contributions</a:t>
            </a:r>
          </a:p>
          <a:p>
            <a:pPr>
              <a:buFont typeface="Arial" panose="020B0604020202020204" pitchFamily="34" charset="0"/>
              <a:buChar char="•"/>
            </a:pPr>
            <a:r>
              <a:rPr lang="en-US" sz="1800" dirty="0"/>
              <a:t>Sponsors</a:t>
            </a:r>
            <a:endParaRPr lang="pl-PL" sz="1800" dirty="0"/>
          </a:p>
          <a:p>
            <a:pPr>
              <a:buFont typeface="Arial" panose="020B0604020202020204" pitchFamily="34" charset="0"/>
              <a:buChar char="•"/>
            </a:pPr>
            <a:r>
              <a:rPr lang="en-US" sz="1800" b="1" dirty="0"/>
              <a:t>Co-financing</a:t>
            </a:r>
            <a:r>
              <a:rPr lang="pl-PL" sz="1800" b="1" dirty="0"/>
              <a:t>. </a:t>
            </a:r>
            <a:r>
              <a:rPr lang="en-US" sz="1800" i="1" dirty="0"/>
              <a:t>Own contribution encouraged.</a:t>
            </a:r>
            <a:br>
              <a:rPr lang="pl-PL" sz="1800" b="1" dirty="0"/>
            </a:br>
            <a:endParaRPr lang="en-US" sz="1800" dirty="0"/>
          </a:p>
          <a:p>
            <a:pPr marL="0" indent="0">
              <a:buNone/>
            </a:pPr>
            <a:r>
              <a:rPr lang="pl-PL" sz="2400" b="1" dirty="0">
                <a:solidFill>
                  <a:srgbClr val="308FBA"/>
                </a:solidFill>
              </a:rPr>
              <a:t>     </a:t>
            </a:r>
            <a:r>
              <a:rPr lang="en-US" sz="2400" b="1" dirty="0">
                <a:solidFill>
                  <a:srgbClr val="308FBA"/>
                </a:solidFill>
              </a:rPr>
              <a:t>Support &amp; Admin (</a:t>
            </a:r>
            <a:r>
              <a:rPr lang="pl-PL" sz="2400" b="1" dirty="0" err="1">
                <a:solidFill>
                  <a:srgbClr val="308FBA"/>
                </a:solidFill>
              </a:rPr>
              <a:t>at</a:t>
            </a:r>
            <a:r>
              <a:rPr lang="pl-PL" sz="2400" b="1" dirty="0">
                <a:solidFill>
                  <a:srgbClr val="308FBA"/>
                </a:solidFill>
              </a:rPr>
              <a:t> </a:t>
            </a:r>
            <a:r>
              <a:rPr lang="en-US" sz="2400" b="1" dirty="0" err="1">
                <a:solidFill>
                  <a:srgbClr val="308FBA"/>
                </a:solidFill>
              </a:rPr>
              <a:t>Wrocław</a:t>
            </a:r>
            <a:r>
              <a:rPr lang="en-US" sz="2400" b="1" dirty="0">
                <a:solidFill>
                  <a:srgbClr val="308FBA"/>
                </a:solidFill>
              </a:rPr>
              <a:t> Tech)</a:t>
            </a:r>
            <a:endParaRPr lang="en-US" sz="2400" dirty="0">
              <a:solidFill>
                <a:srgbClr val="308FBA"/>
              </a:solidFill>
            </a:endParaRPr>
          </a:p>
          <a:p>
            <a:pPr>
              <a:buFont typeface="Arial" panose="020B0604020202020204" pitchFamily="34" charset="0"/>
              <a:buChar char="•"/>
            </a:pPr>
            <a:r>
              <a:rPr lang="pl-PL" sz="1800" b="1" dirty="0"/>
              <a:t>CRM </a:t>
            </a:r>
            <a:r>
              <a:rPr lang="en-US" sz="1800" b="1" dirty="0"/>
              <a:t>provides</a:t>
            </a:r>
            <a:r>
              <a:rPr lang="en-US" sz="1800" dirty="0"/>
              <a:t> formal verification of documentation, partner-agreement support, and budget </a:t>
            </a:r>
            <a:r>
              <a:rPr lang="pl-PL" sz="1800" dirty="0" err="1"/>
              <a:t>verification</a:t>
            </a:r>
            <a:r>
              <a:rPr lang="en-US" sz="1800" dirty="0"/>
              <a:t>.</a:t>
            </a:r>
            <a:br>
              <a:rPr lang="en-US" sz="1800" dirty="0"/>
            </a:br>
            <a:r>
              <a:rPr lang="en-US" sz="1800" dirty="0"/>
              <a:t>Project &amp; participant data management in required systems. </a:t>
            </a:r>
            <a:r>
              <a:rPr lang="pl-PL" sz="1800" dirty="0"/>
              <a:t>A</a:t>
            </a:r>
            <a:r>
              <a:rPr lang="en-US" sz="1800" dirty="0" err="1"/>
              <a:t>dvises</a:t>
            </a:r>
            <a:r>
              <a:rPr lang="en-US" sz="1800" dirty="0"/>
              <a:t> on cultural programming, event logistics, </a:t>
            </a:r>
            <a:br>
              <a:rPr lang="pl-PL" sz="1800" dirty="0"/>
            </a:br>
            <a:r>
              <a:rPr lang="en-US" sz="1800" dirty="0"/>
              <a:t>and handles student mobility reporting. </a:t>
            </a:r>
            <a:br>
              <a:rPr lang="pl-PL" sz="1800" dirty="0"/>
            </a:br>
            <a:r>
              <a:rPr lang="en-US" sz="1800" dirty="0"/>
              <a:t>Next Erasmus+ cycle: planned call for </a:t>
            </a:r>
            <a:r>
              <a:rPr lang="en-US" sz="1800" b="1" dirty="0"/>
              <a:t>6 new BIPs</a:t>
            </a:r>
            <a:r>
              <a:rPr lang="en-US" sz="1800" dirty="0"/>
              <a:t>.</a:t>
            </a:r>
            <a:r>
              <a:rPr lang="pl-PL" sz="1800" dirty="0"/>
              <a:t>/ </a:t>
            </a:r>
            <a:r>
              <a:rPr lang="en-US" sz="1800" dirty="0"/>
              <a:t>Info meeting for academic staff coming soon.</a:t>
            </a:r>
          </a:p>
          <a:p>
            <a:pPr marL="0" indent="0">
              <a:buNone/>
            </a:pPr>
            <a:endParaRPr lang="pl-PL" sz="1800" dirty="0"/>
          </a:p>
        </p:txBody>
      </p:sp>
      <p:sp>
        <p:nvSpPr>
          <p:cNvPr id="3" name="Symbol zastępczy tekstu 2">
            <a:extLst>
              <a:ext uri="{FF2B5EF4-FFF2-40B4-BE49-F238E27FC236}">
                <a16:creationId xmlns:a16="http://schemas.microsoft.com/office/drawing/2014/main" id="{64178468-C7F9-F0E6-D20D-9D05328F8E97}"/>
              </a:ext>
            </a:extLst>
          </p:cNvPr>
          <p:cNvSpPr>
            <a:spLocks noGrp="1"/>
          </p:cNvSpPr>
          <p:nvPr>
            <p:ph type="body" idx="10"/>
          </p:nvPr>
        </p:nvSpPr>
        <p:spPr>
          <a:xfrm>
            <a:off x="1026941" y="296652"/>
            <a:ext cx="11046297" cy="504056"/>
          </a:xfrm>
        </p:spPr>
        <p:txBody>
          <a:bodyPr/>
          <a:lstStyle/>
          <a:p>
            <a:r>
              <a:rPr lang="en-GB" sz="4400" b="1" kern="1800" dirty="0">
                <a:effectLst/>
                <a:latin typeface="Calibri" panose="020F0502020204030204" pitchFamily="34" charset="0"/>
                <a:ea typeface="Times New Roman" panose="02020603050405020304" pitchFamily="18" charset="0"/>
              </a:rPr>
              <a:t>Funding &amp; Support</a:t>
            </a:r>
            <a:endParaRPr lang="pl-PL" sz="4400" dirty="0"/>
          </a:p>
        </p:txBody>
      </p:sp>
    </p:spTree>
    <p:extLst>
      <p:ext uri="{BB962C8B-B14F-4D97-AF65-F5344CB8AC3E}">
        <p14:creationId xmlns:p14="http://schemas.microsoft.com/office/powerpoint/2010/main" val="619630672"/>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3AE42C20-C0C8-0CDC-56B2-B081A53C3790}"/>
              </a:ext>
            </a:extLst>
          </p:cNvPr>
          <p:cNvSpPr>
            <a:spLocks noGrp="1"/>
          </p:cNvSpPr>
          <p:nvPr>
            <p:ph sz="half" idx="1"/>
          </p:nvPr>
        </p:nvSpPr>
        <p:spPr>
          <a:xfrm>
            <a:off x="1007433" y="1412776"/>
            <a:ext cx="11016635" cy="4932548"/>
          </a:xfrm>
        </p:spPr>
        <p:txBody>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Find </a:t>
            </a:r>
            <a:r>
              <a:rPr lang="en-GB" sz="2400" b="1" dirty="0">
                <a:effectLst/>
                <a:latin typeface="Calibri" panose="020F0502020204030204" pitchFamily="34" charset="0"/>
                <a:ea typeface="Times New Roman" panose="02020603050405020304" pitchFamily="18" charset="0"/>
                <a:cs typeface="Calibri" panose="020F0502020204030204" pitchFamily="34" charset="0"/>
              </a:rPr>
              <a:t>reliable partners</a:t>
            </a:r>
            <a:r>
              <a:rPr lang="en-GB" sz="2400" dirty="0">
                <a:effectLst/>
                <a:latin typeface="Calibri" panose="020F0502020204030204" pitchFamily="34" charset="0"/>
                <a:ea typeface="Times New Roman" panose="02020603050405020304" pitchFamily="18" charset="0"/>
                <a:cs typeface="Calibri" panose="020F0502020204030204" pitchFamily="34" charset="0"/>
              </a:rPr>
              <a:t> and define: teaching staff, </a:t>
            </a:r>
            <a:r>
              <a:rPr lang="pl-PL" sz="2400" dirty="0">
                <a:effectLst/>
                <a:latin typeface="Calibri" panose="020F0502020204030204" pitchFamily="34" charset="0"/>
                <a:ea typeface="Times New Roman" panose="02020603050405020304" pitchFamily="18" charset="0"/>
                <a:cs typeface="Calibri" panose="020F0502020204030204" pitchFamily="34" charset="0"/>
              </a:rPr>
              <a:t>numer of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participants</a:t>
            </a:r>
            <a:r>
              <a:rPr lang="pl-PL" sz="2400" dirty="0">
                <a:effectLst/>
                <a:latin typeface="Calibri" panose="020F0502020204030204" pitchFamily="34" charset="0"/>
                <a:ea typeface="Times New Roman" panose="02020603050405020304" pitchFamily="18" charset="0"/>
                <a:cs typeface="Calibri" panose="020F0502020204030204" pitchFamily="34" charset="0"/>
              </a:rPr>
              <a:t>, </a:t>
            </a:r>
            <a:r>
              <a:rPr lang="en-GB" sz="2400" dirty="0">
                <a:effectLst/>
                <a:latin typeface="Calibri" panose="020F0502020204030204" pitchFamily="34" charset="0"/>
                <a:ea typeface="Times New Roman" panose="02020603050405020304" pitchFamily="18" charset="0"/>
                <a:cs typeface="Calibri" panose="020F0502020204030204" pitchFamily="34" charset="0"/>
              </a:rPr>
              <a:t>number of ECTS </a:t>
            </a:r>
            <a:r>
              <a:rPr lang="pl-PL" sz="2400" dirty="0">
                <a:effectLst/>
                <a:latin typeface="Calibri" panose="020F0502020204030204" pitchFamily="34" charset="0"/>
                <a:ea typeface="Times New Roman" panose="02020603050405020304" pitchFamily="18" charset="0"/>
                <a:cs typeface="Calibri" panose="020F0502020204030204" pitchFamily="34" charset="0"/>
              </a:rPr>
              <a:t>to be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awarded</a:t>
            </a:r>
            <a:r>
              <a:rPr lang="pl-PL" sz="2400" dirty="0">
                <a:effectLst/>
                <a:latin typeface="Calibri" panose="020F0502020204030204" pitchFamily="34" charset="0"/>
                <a:ea typeface="Times New Roman" panose="02020603050405020304" pitchFamily="18" charset="0"/>
                <a:cs typeface="Calibri" panose="020F0502020204030204" pitchFamily="34" charset="0"/>
              </a:rPr>
              <a:t>.</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Co-create course content and online modules; ensure student collaboration online</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Recruit at least </a:t>
            </a:r>
            <a:r>
              <a:rPr lang="en-GB" sz="2400" b="1" dirty="0">
                <a:effectLst/>
                <a:latin typeface="Calibri" panose="020F0502020204030204" pitchFamily="34" charset="0"/>
                <a:ea typeface="Times New Roman" panose="02020603050405020304" pitchFamily="18" charset="0"/>
                <a:cs typeface="Calibri" panose="020F0502020204030204" pitchFamily="34" charset="0"/>
              </a:rPr>
              <a:t>17 participants</a:t>
            </a:r>
            <a:r>
              <a:rPr lang="pl-PL" sz="2400" b="1" dirty="0">
                <a:effectLst/>
                <a:latin typeface="Calibri" panose="020F0502020204030204" pitchFamily="34" charset="0"/>
                <a:ea typeface="Times New Roman" panose="02020603050405020304" pitchFamily="18" charset="0"/>
                <a:cs typeface="Calibri" panose="020F0502020204030204" pitchFamily="34" charset="0"/>
              </a:rPr>
              <a:t> (</a:t>
            </a:r>
            <a:r>
              <a:rPr lang="pl-PL" sz="2400" b="1" dirty="0" err="1">
                <a:effectLst/>
                <a:latin typeface="Calibri" panose="020F0502020204030204" pitchFamily="34" charset="0"/>
                <a:ea typeface="Times New Roman" panose="02020603050405020304" pitchFamily="18" charset="0"/>
                <a:cs typeface="Calibri" panose="020F0502020204030204" pitchFamily="34" charset="0"/>
              </a:rPr>
              <a:t>or</a:t>
            </a:r>
            <a:r>
              <a:rPr lang="pl-PL" sz="2400" b="1" dirty="0">
                <a:effectLst/>
                <a:latin typeface="Calibri" panose="020F0502020204030204" pitchFamily="34" charset="0"/>
                <a:ea typeface="Times New Roman" panose="02020603050405020304" pitchFamily="18" charset="0"/>
                <a:cs typeface="Calibri" panose="020F0502020204030204" pitchFamily="34" charset="0"/>
              </a:rPr>
              <a:t> </a:t>
            </a:r>
            <a:r>
              <a:rPr lang="pl-PL" sz="2400" b="1" dirty="0" err="1">
                <a:effectLst/>
                <a:latin typeface="Calibri" panose="020F0502020204030204" pitchFamily="34" charset="0"/>
                <a:ea typeface="Times New Roman" panose="02020603050405020304" pitchFamily="18" charset="0"/>
                <a:cs typeface="Calibri" panose="020F0502020204030204" pitchFamily="34" charset="0"/>
              </a:rPr>
              <a:t>more</a:t>
            </a:r>
            <a:r>
              <a:rPr lang="pl-PL" sz="2400" b="1" dirty="0">
                <a:effectLst/>
                <a:latin typeface="Calibri" panose="020F0502020204030204" pitchFamily="34" charset="0"/>
                <a:ea typeface="Times New Roman" panose="02020603050405020304" pitchFamily="18" charset="0"/>
                <a:cs typeface="Calibri" panose="020F0502020204030204" pitchFamily="34" charset="0"/>
              </a:rPr>
              <a:t>)</a:t>
            </a:r>
            <a:r>
              <a:rPr lang="en-GB" sz="2400" dirty="0">
                <a:effectLst/>
                <a:latin typeface="Calibri" panose="020F0502020204030204" pitchFamily="34" charset="0"/>
                <a:ea typeface="Times New Roman" panose="02020603050405020304" pitchFamily="18" charset="0"/>
                <a:cs typeface="Calibri" panose="020F0502020204030204" pitchFamily="34" charset="0"/>
              </a:rPr>
              <a:t> to secure attendance</a:t>
            </a:r>
            <a:endParaRPr lang="pl-PL" sz="24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Plan realistic </a:t>
            </a:r>
            <a:r>
              <a:rPr lang="pl-PL" sz="2400" dirty="0">
                <a:effectLst/>
                <a:latin typeface="Calibri" panose="020F0502020204030204" pitchFamily="34" charset="0"/>
                <a:ea typeface="Times New Roman" panose="02020603050405020304" pitchFamily="18" charset="0"/>
                <a:cs typeface="Calibri" panose="020F0502020204030204" pitchFamily="34" charset="0"/>
              </a:rPr>
              <a:t>l</a:t>
            </a:r>
            <a:r>
              <a:rPr lang="en-GB" sz="2400" dirty="0" err="1">
                <a:effectLst/>
                <a:latin typeface="Calibri" panose="020F0502020204030204" pitchFamily="34" charset="0"/>
                <a:ea typeface="Times New Roman" panose="02020603050405020304" pitchFamily="18" charset="0"/>
                <a:cs typeface="Calibri" panose="020F0502020204030204" pitchFamily="34" charset="0"/>
              </a:rPr>
              <a:t>ogistics</a:t>
            </a:r>
            <a:r>
              <a:rPr lang="pl-PL" sz="2400" dirty="0">
                <a:effectLst/>
                <a:latin typeface="Calibri" panose="020F0502020204030204" pitchFamily="34" charset="0"/>
                <a:ea typeface="Times New Roman" panose="02020603050405020304" pitchFamily="18" charset="0"/>
                <a:cs typeface="Calibri" panose="020F0502020204030204" pitchFamily="34" charset="0"/>
              </a:rPr>
              <a:t>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within</a:t>
            </a:r>
            <a:r>
              <a:rPr lang="pl-PL" sz="2400" dirty="0">
                <a:effectLst/>
                <a:latin typeface="Calibri" panose="020F0502020204030204" pitchFamily="34" charset="0"/>
                <a:ea typeface="Times New Roman" panose="02020603050405020304" pitchFamily="18" charset="0"/>
                <a:cs typeface="Calibri" panose="020F0502020204030204" pitchFamily="34" charset="0"/>
              </a:rPr>
              <a:t> the </a:t>
            </a:r>
            <a:r>
              <a:rPr lang="pl-PL" sz="2400" dirty="0" err="1">
                <a:effectLst/>
                <a:latin typeface="Calibri" panose="020F0502020204030204" pitchFamily="34" charset="0"/>
                <a:ea typeface="Times New Roman" panose="02020603050405020304" pitchFamily="18" charset="0"/>
                <a:cs typeface="Calibri" panose="020F0502020204030204" pitchFamily="34" charset="0"/>
              </a:rPr>
              <a:t>budget</a:t>
            </a:r>
            <a:r>
              <a:rPr lang="pl-PL" sz="2400" dirty="0">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Ensure clear distribution of tasks across the consortium</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Use BM and IRC consistently for: nominations, participant registration, Learning Agreements, and reporting</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SzPts val="1000"/>
              <a:buFont typeface="Symbol" panose="05050102010706020507" pitchFamily="18" charset="2"/>
              <a:buChar char=""/>
              <a:tabLst>
                <a:tab pos="457200" algn="l"/>
              </a:tabLst>
            </a:pPr>
            <a:r>
              <a:rPr lang="en-GB" sz="2400" dirty="0">
                <a:effectLst/>
                <a:latin typeface="Calibri" panose="020F0502020204030204" pitchFamily="34" charset="0"/>
                <a:ea typeface="Times New Roman" panose="02020603050405020304" pitchFamily="18" charset="0"/>
                <a:cs typeface="Calibri" panose="020F0502020204030204" pitchFamily="34" charset="0"/>
              </a:rPr>
              <a:t>Provide strong academic content</a:t>
            </a:r>
            <a:r>
              <a:rPr lang="pl-PL" sz="2400" dirty="0">
                <a:effectLst/>
                <a:latin typeface="Calibri" panose="020F0502020204030204" pitchFamily="34" charset="0"/>
                <a:ea typeface="Times New Roman" panose="02020603050405020304" pitchFamily="18" charset="0"/>
                <a:cs typeface="Calibri" panose="020F0502020204030204" pitchFamily="34" charset="0"/>
              </a:rPr>
              <a:t>, </a:t>
            </a:r>
            <a:r>
              <a:rPr lang="en-GB" sz="2400" dirty="0">
                <a:effectLst/>
                <a:latin typeface="Calibri" panose="020F0502020204030204" pitchFamily="34" charset="0"/>
                <a:ea typeface="Times New Roman" panose="02020603050405020304" pitchFamily="18" charset="0"/>
                <a:cs typeface="Calibri" panose="020F0502020204030204" pitchFamily="34" charset="0"/>
              </a:rPr>
              <a:t>cultural programme for full learning impact</a:t>
            </a:r>
            <a:r>
              <a:rPr lang="pl-PL" sz="2400" dirty="0">
                <a:effectLst/>
                <a:latin typeface="Calibri" panose="020F0502020204030204" pitchFamily="34" charset="0"/>
                <a:ea typeface="Times New Roman" panose="02020603050405020304" pitchFamily="18" charset="0"/>
                <a:cs typeface="Calibri" panose="020F0502020204030204" pitchFamily="34" charset="0"/>
              </a:rPr>
              <a:t> </a:t>
            </a:r>
            <a:r>
              <a:rPr lang="en-GB" sz="2400" dirty="0">
                <a:effectLst/>
                <a:latin typeface="Calibri" panose="020F0502020204030204" pitchFamily="34" charset="0"/>
                <a:ea typeface="Times New Roman" panose="02020603050405020304" pitchFamily="18" charset="0"/>
                <a:cs typeface="Calibri" panose="020F0502020204030204" pitchFamily="34" charset="0"/>
              </a:rPr>
              <a:t>and integration activities</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
        <p:nvSpPr>
          <p:cNvPr id="3" name="Symbol zastępczy tekstu 2">
            <a:extLst>
              <a:ext uri="{FF2B5EF4-FFF2-40B4-BE49-F238E27FC236}">
                <a16:creationId xmlns:a16="http://schemas.microsoft.com/office/drawing/2014/main" id="{A072A342-2CB1-F474-2C2C-12F4D0E8AABC}"/>
              </a:ext>
            </a:extLst>
          </p:cNvPr>
          <p:cNvSpPr>
            <a:spLocks noGrp="1"/>
          </p:cNvSpPr>
          <p:nvPr>
            <p:ph type="body" idx="10"/>
          </p:nvPr>
        </p:nvSpPr>
        <p:spPr>
          <a:xfrm>
            <a:off x="1142600" y="368660"/>
            <a:ext cx="11046297" cy="504056"/>
          </a:xfrm>
        </p:spPr>
        <p:txBody>
          <a:bodyPr/>
          <a:lstStyle/>
          <a:p>
            <a:r>
              <a:rPr lang="en-GB" sz="4400" b="1" kern="1800" dirty="0">
                <a:effectLst/>
                <a:latin typeface="Calibri" panose="020F0502020204030204" pitchFamily="34" charset="0"/>
                <a:ea typeface="Times New Roman" panose="02020603050405020304" pitchFamily="18" charset="0"/>
              </a:rPr>
              <a:t>How to </a:t>
            </a:r>
            <a:r>
              <a:rPr lang="pl-PL" sz="4400" b="1" kern="1800" dirty="0">
                <a:effectLst/>
                <a:latin typeface="Calibri" panose="020F0502020204030204" pitchFamily="34" charset="0"/>
                <a:ea typeface="Times New Roman" panose="02020603050405020304" pitchFamily="18" charset="0"/>
              </a:rPr>
              <a:t>p</a:t>
            </a:r>
            <a:r>
              <a:rPr lang="en-GB" sz="4400" b="1" kern="1800" dirty="0" err="1">
                <a:effectLst/>
                <a:latin typeface="Calibri" panose="020F0502020204030204" pitchFamily="34" charset="0"/>
                <a:ea typeface="Times New Roman" panose="02020603050405020304" pitchFamily="18" charset="0"/>
              </a:rPr>
              <a:t>repare</a:t>
            </a:r>
            <a:r>
              <a:rPr lang="en-GB" sz="4400" b="1" kern="1800" dirty="0">
                <a:effectLst/>
                <a:latin typeface="Calibri" panose="020F0502020204030204" pitchFamily="34" charset="0"/>
                <a:ea typeface="Times New Roman" panose="02020603050405020304" pitchFamily="18" charset="0"/>
              </a:rPr>
              <a:t> &amp; </a:t>
            </a:r>
            <a:r>
              <a:rPr lang="pl-PL" sz="4400" b="1" kern="1800" dirty="0">
                <a:effectLst/>
                <a:latin typeface="Calibri" panose="020F0502020204030204" pitchFamily="34" charset="0"/>
                <a:ea typeface="Times New Roman" panose="02020603050405020304" pitchFamily="18" charset="0"/>
              </a:rPr>
              <a:t>d</a:t>
            </a:r>
            <a:r>
              <a:rPr lang="en-GB" sz="4400" b="1" kern="1800" dirty="0" err="1">
                <a:effectLst/>
                <a:latin typeface="Calibri" panose="020F0502020204030204" pitchFamily="34" charset="0"/>
                <a:ea typeface="Times New Roman" panose="02020603050405020304" pitchFamily="18" charset="0"/>
              </a:rPr>
              <a:t>eliver</a:t>
            </a:r>
            <a:r>
              <a:rPr lang="en-GB" sz="4400" b="1" kern="1800" dirty="0">
                <a:effectLst/>
                <a:latin typeface="Calibri" panose="020F0502020204030204" pitchFamily="34" charset="0"/>
                <a:ea typeface="Times New Roman" panose="02020603050405020304" pitchFamily="18" charset="0"/>
              </a:rPr>
              <a:t> a </a:t>
            </a:r>
            <a:r>
              <a:rPr lang="pl-PL" sz="4400" b="1" kern="1800" dirty="0">
                <a:effectLst/>
                <a:latin typeface="Calibri" panose="020F0502020204030204" pitchFamily="34" charset="0"/>
                <a:ea typeface="Times New Roman" panose="02020603050405020304" pitchFamily="18" charset="0"/>
              </a:rPr>
              <a:t>s</a:t>
            </a:r>
            <a:r>
              <a:rPr lang="en-GB" sz="4400" b="1" kern="1800" dirty="0" err="1">
                <a:effectLst/>
                <a:latin typeface="Calibri" panose="020F0502020204030204" pitchFamily="34" charset="0"/>
                <a:ea typeface="Times New Roman" panose="02020603050405020304" pitchFamily="18" charset="0"/>
              </a:rPr>
              <a:t>uccessful</a:t>
            </a:r>
            <a:r>
              <a:rPr lang="en-GB" sz="4400" b="1" kern="1800" dirty="0">
                <a:effectLst/>
                <a:latin typeface="Calibri" panose="020F0502020204030204" pitchFamily="34" charset="0"/>
                <a:ea typeface="Times New Roman" panose="02020603050405020304" pitchFamily="18" charset="0"/>
              </a:rPr>
              <a:t> BIP</a:t>
            </a:r>
            <a:endParaRPr lang="pl-PL" sz="4400" dirty="0"/>
          </a:p>
        </p:txBody>
      </p:sp>
    </p:spTree>
    <p:extLst>
      <p:ext uri="{BB962C8B-B14F-4D97-AF65-F5344CB8AC3E}">
        <p14:creationId xmlns:p14="http://schemas.microsoft.com/office/powerpoint/2010/main" val="3142718878"/>
      </p:ext>
    </p:extLst>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1325E005-B391-1780-99BC-DDCA60839F8F}"/>
              </a:ext>
            </a:extLst>
          </p:cNvPr>
          <p:cNvSpPr>
            <a:spLocks noGrp="1"/>
          </p:cNvSpPr>
          <p:nvPr>
            <p:ph sz="half" idx="1"/>
          </p:nvPr>
        </p:nvSpPr>
        <p:spPr>
          <a:xfrm>
            <a:off x="1007433" y="1395864"/>
            <a:ext cx="10345151" cy="4608512"/>
          </a:xfrm>
        </p:spPr>
        <p:txBody>
          <a:bodyPr/>
          <a:lstStyle/>
          <a:p>
            <a:pPr marL="457200" marR="0" lvl="0" indent="0" algn="l" rtl="0">
              <a:lnSpc>
                <a:spcPct val="115000"/>
              </a:lnSpc>
              <a:spcBef>
                <a:spcPts val="1000"/>
              </a:spcBef>
              <a:spcAft>
                <a:spcPts val="0"/>
              </a:spcAft>
              <a:buNone/>
            </a:pPr>
            <a:r>
              <a:rPr lang="en-US" sz="2400" b="1" dirty="0">
                <a:solidFill>
                  <a:srgbClr val="308FBA"/>
                </a:solidFill>
              </a:rPr>
              <a:t>Free Database</a:t>
            </a:r>
            <a:r>
              <a:rPr lang="pl-PL" sz="2400" b="1" dirty="0">
                <a:solidFill>
                  <a:srgbClr val="308FBA"/>
                </a:solidFill>
              </a:rPr>
              <a:t>:</a:t>
            </a:r>
            <a:r>
              <a:rPr lang="en-US" sz="2400" b="1" dirty="0">
                <a:solidFill>
                  <a:srgbClr val="308FBA"/>
                </a:solidFill>
              </a:rPr>
              <a:t> </a:t>
            </a:r>
          </a:p>
          <a:p>
            <a:pPr marL="96693" marR="0" lvl="0" indent="0" algn="l" rtl="0">
              <a:lnSpc>
                <a:spcPct val="115000"/>
              </a:lnSpc>
              <a:spcBef>
                <a:spcPts val="0"/>
              </a:spcBef>
              <a:spcAft>
                <a:spcPts val="0"/>
              </a:spcAft>
              <a:buSzPct val="96515"/>
              <a:buNone/>
            </a:pPr>
            <a:r>
              <a:rPr lang="pl-PL" sz="2400" dirty="0">
                <a:uFill>
                  <a:noFill/>
                </a:uFill>
                <a:hlinkClick r:id="rId2">
                  <a:extLst>
                    <a:ext uri="{A12FA001-AC4F-418D-AE19-62706E023703}">
                      <ahyp:hlinkClr xmlns:ahyp="http://schemas.microsoft.com/office/drawing/2018/hyperlinkcolor" val="tx"/>
                    </a:ext>
                  </a:extLst>
                </a:hlinkClick>
              </a:rPr>
              <a:t>     </a:t>
            </a:r>
            <a:r>
              <a:rPr lang="en-US" sz="2000" dirty="0">
                <a:uFill>
                  <a:noFill/>
                </a:uFill>
                <a:hlinkClick r:id="rId2">
                  <a:extLst>
                    <a:ext uri="{A12FA001-AC4F-418D-AE19-62706E023703}">
                      <ahyp:hlinkClr xmlns:ahyp="http://schemas.microsoft.com/office/drawing/2018/hyperlinkcolor" val="tx"/>
                    </a:ext>
                  </a:extLst>
                </a:hlinkClick>
              </a:rPr>
              <a:t>https://erasmusbip.org</a:t>
            </a:r>
            <a:endParaRPr lang="pl-PL" sz="2000" dirty="0">
              <a:uFill>
                <a:noFill/>
              </a:uFill>
            </a:endParaRPr>
          </a:p>
          <a:p>
            <a:pPr marL="96693" indent="0">
              <a:lnSpc>
                <a:spcPct val="115000"/>
              </a:lnSpc>
              <a:spcBef>
                <a:spcPts val="0"/>
              </a:spcBef>
              <a:spcAft>
                <a:spcPts val="0"/>
              </a:spcAft>
              <a:buSzPct val="96515"/>
              <a:buNone/>
            </a:pPr>
            <a:r>
              <a:rPr lang="pl-PL" sz="2000" dirty="0">
                <a:uFill>
                  <a:noFill/>
                </a:uFill>
                <a:hlinkClick r:id="rId3">
                  <a:extLst>
                    <a:ext uri="{A12FA001-AC4F-418D-AE19-62706E023703}">
                      <ahyp:hlinkClr xmlns:ahyp="http://schemas.microsoft.com/office/drawing/2018/hyperlinkcolor" val="tx"/>
                    </a:ext>
                  </a:extLst>
                </a:hlinkClick>
              </a:rPr>
              <a:t>     </a:t>
            </a:r>
            <a:r>
              <a:rPr lang="en-US" sz="2000" dirty="0">
                <a:uFill>
                  <a:noFill/>
                </a:uFill>
                <a:hlinkClick r:id="rId3">
                  <a:extLst>
                    <a:ext uri="{A12FA001-AC4F-418D-AE19-62706E023703}">
                      <ahyp:hlinkClr xmlns:ahyp="http://schemas.microsoft.com/office/drawing/2018/hyperlinkcolor" val="tx"/>
                    </a:ext>
                  </a:extLst>
                </a:hlinkClick>
              </a:rPr>
              <a:t>https://erasmusbip.org/list-of-bips/</a:t>
            </a:r>
            <a:endParaRPr lang="en-US" sz="2000" dirty="0"/>
          </a:p>
          <a:p>
            <a:pPr marL="457200" marR="0" lvl="0" indent="0" algn="l" rtl="0">
              <a:lnSpc>
                <a:spcPct val="115000"/>
              </a:lnSpc>
              <a:spcBef>
                <a:spcPts val="1000"/>
              </a:spcBef>
              <a:spcAft>
                <a:spcPts val="0"/>
              </a:spcAft>
              <a:buNone/>
            </a:pPr>
            <a:r>
              <a:rPr lang="en-US" sz="2000" dirty="0"/>
              <a:t>‘Last Minute, help us get 15 participants in time’ </a:t>
            </a:r>
          </a:p>
          <a:p>
            <a:pPr marL="457200" marR="0" lvl="0" indent="0" algn="l" rtl="0">
              <a:lnSpc>
                <a:spcPct val="115000"/>
              </a:lnSpc>
              <a:spcBef>
                <a:spcPts val="1000"/>
              </a:spcBef>
              <a:spcAft>
                <a:spcPts val="0"/>
              </a:spcAft>
              <a:buNone/>
            </a:pPr>
            <a:r>
              <a:rPr lang="en-US" sz="2000" dirty="0"/>
              <a:t>‘Open for All (new applicants and new IIA welcome)’</a:t>
            </a:r>
          </a:p>
          <a:p>
            <a:pPr marL="457200" marR="0" lvl="0" indent="0" algn="l" rtl="0">
              <a:lnSpc>
                <a:spcPct val="115000"/>
              </a:lnSpc>
              <a:spcBef>
                <a:spcPts val="1000"/>
              </a:spcBef>
              <a:spcAft>
                <a:spcPts val="0"/>
              </a:spcAft>
              <a:buNone/>
            </a:pPr>
            <a:r>
              <a:rPr lang="en-US" sz="2000" dirty="0"/>
              <a:t>‘For now open for invited partners only. (subject to change, contact BIP Coordinator)’</a:t>
            </a:r>
            <a:br>
              <a:rPr lang="pl-PL" sz="2000" dirty="0"/>
            </a:br>
            <a:endParaRPr lang="en-US" sz="2000" dirty="0">
              <a:latin typeface="Helvetica Neue"/>
              <a:ea typeface="Helvetica Neue"/>
              <a:cs typeface="Helvetica Neue"/>
              <a:sym typeface="Helvetica Neue"/>
            </a:endParaRPr>
          </a:p>
          <a:p>
            <a:pPr marL="0" indent="0">
              <a:buNone/>
            </a:pPr>
            <a:r>
              <a:rPr lang="pl-PL" sz="2400" b="1" i="0" dirty="0">
                <a:solidFill>
                  <a:srgbClr val="308FBA"/>
                </a:solidFill>
                <a:effectLst/>
                <a:latin typeface="Arial" panose="020B0604020202020204" pitchFamily="34" charset="0"/>
              </a:rPr>
              <a:t>     </a:t>
            </a:r>
            <a:r>
              <a:rPr lang="pl-PL" sz="2400" b="1" i="0" dirty="0" err="1">
                <a:solidFill>
                  <a:srgbClr val="308FBA"/>
                </a:solidFill>
                <a:effectLst/>
                <a:cs typeface="Calibri" panose="020F0502020204030204" pitchFamily="34" charset="0"/>
              </a:rPr>
              <a:t>Useful</a:t>
            </a:r>
            <a:r>
              <a:rPr lang="pl-PL" sz="2400" b="1" i="0" dirty="0">
                <a:solidFill>
                  <a:srgbClr val="308FBA"/>
                </a:solidFill>
                <a:effectLst/>
                <a:cs typeface="Calibri" panose="020F0502020204030204" pitchFamily="34" charset="0"/>
              </a:rPr>
              <a:t> </a:t>
            </a:r>
            <a:r>
              <a:rPr lang="pl-PL" sz="2400" b="1" i="0" dirty="0" err="1">
                <a:solidFill>
                  <a:srgbClr val="308FBA"/>
                </a:solidFill>
                <a:effectLst/>
                <a:cs typeface="Calibri" panose="020F0502020204030204" pitchFamily="34" charset="0"/>
              </a:rPr>
              <a:t>publications</a:t>
            </a:r>
            <a:r>
              <a:rPr lang="pl-PL" sz="2400" b="1" i="0" dirty="0">
                <a:solidFill>
                  <a:srgbClr val="308FBA"/>
                </a:solidFill>
                <a:effectLst/>
                <a:cs typeface="Calibri" panose="020F0502020204030204" pitchFamily="34" charset="0"/>
              </a:rPr>
              <a:t>: </a:t>
            </a:r>
          </a:p>
          <a:p>
            <a:r>
              <a:rPr lang="en-US" sz="2000" i="0" dirty="0">
                <a:effectLst/>
                <a:cs typeface="Calibri" panose="020F0502020204030204" pitchFamily="34" charset="0"/>
                <a:hlinkClick r:id="rId4">
                  <a:extLst>
                    <a:ext uri="{A12FA001-AC4F-418D-AE19-62706E023703}">
                      <ahyp:hlinkClr xmlns:ahyp="http://schemas.microsoft.com/office/drawing/2018/hyperlinkcolor" val="tx"/>
                    </a:ext>
                  </a:extLst>
                </a:hlinkClick>
              </a:rPr>
              <a:t>Good practices in the implementation of the virtual component of blended intensive </a:t>
            </a:r>
            <a:r>
              <a:rPr lang="en-US" sz="2000" i="0" dirty="0" err="1">
                <a:effectLst/>
                <a:cs typeface="Calibri" panose="020F0502020204030204" pitchFamily="34" charset="0"/>
                <a:hlinkClick r:id="rId4">
                  <a:extLst>
                    <a:ext uri="{A12FA001-AC4F-418D-AE19-62706E023703}">
                      <ahyp:hlinkClr xmlns:ahyp="http://schemas.microsoft.com/office/drawing/2018/hyperlinkcolor" val="tx"/>
                    </a:ext>
                  </a:extLst>
                </a:hlinkClick>
              </a:rPr>
              <a:t>programmes</a:t>
            </a:r>
            <a:r>
              <a:rPr lang="en-US" sz="2000" i="0" dirty="0">
                <a:effectLst/>
                <a:cs typeface="Calibri" panose="020F0502020204030204" pitchFamily="34" charset="0"/>
                <a:hlinkClick r:id="rId4">
                  <a:extLst>
                    <a:ext uri="{A12FA001-AC4F-418D-AE19-62706E023703}">
                      <ahyp:hlinkClr xmlns:ahyp="http://schemas.microsoft.com/office/drawing/2018/hyperlinkcolor" val="tx"/>
                    </a:ext>
                  </a:extLst>
                </a:hlinkClick>
              </a:rPr>
              <a:t> (BIPs</a:t>
            </a:r>
            <a:r>
              <a:rPr lang="pl-PL" sz="2000" i="0" dirty="0">
                <a:effectLst/>
                <a:cs typeface="Calibri" panose="020F0502020204030204" pitchFamily="34" charset="0"/>
                <a:hlinkClick r:id="rId4">
                  <a:extLst>
                    <a:ext uri="{A12FA001-AC4F-418D-AE19-62706E023703}">
                      <ahyp:hlinkClr xmlns:ahyp="http://schemas.microsoft.com/office/drawing/2018/hyperlinkcolor" val="tx"/>
                    </a:ext>
                  </a:extLst>
                </a:hlinkClick>
              </a:rPr>
              <a:t>)’</a:t>
            </a:r>
            <a:endParaRPr lang="pl-PL" sz="2000" i="0" dirty="0">
              <a:effectLst/>
              <a:cs typeface="Calibri" panose="020F0502020204030204" pitchFamily="34" charset="0"/>
            </a:endParaRPr>
          </a:p>
          <a:p>
            <a:r>
              <a:rPr lang="en-US" sz="2000" i="0" dirty="0">
                <a:effectLst/>
                <a:cs typeface="Calibri" panose="020F0502020204030204" pitchFamily="34" charset="0"/>
                <a:hlinkClick r:id="rId5">
                  <a:extLst>
                    <a:ext uri="{A12FA001-AC4F-418D-AE19-62706E023703}">
                      <ahyp:hlinkClr xmlns:ahyp="http://schemas.microsoft.com/office/drawing/2018/hyperlinkcolor" val="tx"/>
                    </a:ext>
                  </a:extLst>
                </a:hlinkClick>
              </a:rPr>
              <a:t>Blended mobility implementation guide for Erasmus+ higher education mobility KA131</a:t>
            </a:r>
            <a:endParaRPr lang="pl-PL" sz="2000" i="0" dirty="0">
              <a:effectLst/>
              <a:cs typeface="Calibri" panose="020F0502020204030204" pitchFamily="34" charset="0"/>
            </a:endParaRPr>
          </a:p>
          <a:p>
            <a:r>
              <a:rPr lang="en-US" sz="2000" dirty="0">
                <a:cs typeface="Calibri" panose="020F0502020204030204" pitchFamily="34" charset="0"/>
              </a:rPr>
              <a:t>Link to the </a:t>
            </a:r>
            <a:r>
              <a:rPr lang="en-US" sz="2000" dirty="0">
                <a:solidFill>
                  <a:srgbClr val="5F5F5F"/>
                </a:solidFill>
                <a:cs typeface="Calibri" panose="020F0502020204030204" pitchFamily="34" charset="0"/>
                <a:hlinkClick r:id="rId6">
                  <a:extLst>
                    <a:ext uri="{A12FA001-AC4F-418D-AE19-62706E023703}">
                      <ahyp:hlinkClr xmlns:ahyp="http://schemas.microsoft.com/office/drawing/2018/hyperlinkcolor" val="tx"/>
                    </a:ext>
                  </a:extLst>
                </a:hlinkClick>
              </a:rPr>
              <a:t>Blended Intensive </a:t>
            </a:r>
            <a:r>
              <a:rPr lang="en-US" sz="2000" dirty="0" err="1">
                <a:solidFill>
                  <a:srgbClr val="5F5F5F"/>
                </a:solidFill>
                <a:cs typeface="Calibri" panose="020F0502020204030204" pitchFamily="34" charset="0"/>
                <a:hlinkClick r:id="rId6">
                  <a:extLst>
                    <a:ext uri="{A12FA001-AC4F-418D-AE19-62706E023703}">
                      <ahyp:hlinkClr xmlns:ahyp="http://schemas.microsoft.com/office/drawing/2018/hyperlinkcolor" val="tx"/>
                    </a:ext>
                  </a:extLst>
                </a:hlinkClick>
              </a:rPr>
              <a:t>Programme</a:t>
            </a:r>
            <a:r>
              <a:rPr lang="en-US" sz="2000" dirty="0">
                <a:cs typeface="Calibri" panose="020F0502020204030204" pitchFamily="34" charset="0"/>
                <a:hlinkClick r:id="rId6">
                  <a:extLst>
                    <a:ext uri="{A12FA001-AC4F-418D-AE19-62706E023703}">
                      <ahyp:hlinkClr xmlns:ahyp="http://schemas.microsoft.com/office/drawing/2018/hyperlinkcolor" val="tx"/>
                    </a:ext>
                  </a:extLst>
                </a:hlinkClick>
              </a:rPr>
              <a:t> website </a:t>
            </a:r>
            <a:r>
              <a:rPr lang="en-US" sz="2000" dirty="0">
                <a:cs typeface="Calibri" panose="020F0502020204030204" pitchFamily="34" charset="0"/>
              </a:rPr>
              <a:t>for </a:t>
            </a:r>
            <a:r>
              <a:rPr lang="en-US" sz="2000" dirty="0" err="1">
                <a:cs typeface="Calibri" panose="020F0502020204030204" pitchFamily="34" charset="0"/>
              </a:rPr>
              <a:t>Wrocław</a:t>
            </a:r>
            <a:r>
              <a:rPr lang="en-US" sz="2000" dirty="0">
                <a:cs typeface="Calibri" panose="020F0502020204030204" pitchFamily="34" charset="0"/>
              </a:rPr>
              <a:t> Tech employees, practical information</a:t>
            </a:r>
            <a:endParaRPr lang="en-US" sz="2000" b="1" i="0" dirty="0">
              <a:effectLst/>
              <a:cs typeface="Calibri" panose="020F0502020204030204" pitchFamily="34" charset="0"/>
            </a:endParaRPr>
          </a:p>
          <a:p>
            <a:endParaRPr lang="pl-PL" sz="1800" dirty="0"/>
          </a:p>
        </p:txBody>
      </p:sp>
      <p:sp>
        <p:nvSpPr>
          <p:cNvPr id="4" name="Symbol zastępczy tekstu 3">
            <a:extLst>
              <a:ext uri="{FF2B5EF4-FFF2-40B4-BE49-F238E27FC236}">
                <a16:creationId xmlns:a16="http://schemas.microsoft.com/office/drawing/2014/main" id="{464F53C4-2006-2E06-AF0E-87B35474A744}"/>
              </a:ext>
            </a:extLst>
          </p:cNvPr>
          <p:cNvSpPr>
            <a:spLocks noGrp="1"/>
          </p:cNvSpPr>
          <p:nvPr>
            <p:ph type="body" idx="11"/>
          </p:nvPr>
        </p:nvSpPr>
        <p:spPr>
          <a:xfrm>
            <a:off x="1140965" y="260648"/>
            <a:ext cx="11046299" cy="864096"/>
          </a:xfrm>
        </p:spPr>
        <p:txBody>
          <a:bodyPr/>
          <a:lstStyle/>
          <a:p>
            <a:r>
              <a:rPr lang="pl-PL" b="1" dirty="0"/>
              <a:t>List of BIP’S</a:t>
            </a:r>
          </a:p>
        </p:txBody>
      </p:sp>
      <p:pic>
        <p:nvPicPr>
          <p:cNvPr id="5" name="Google Shape;107;g28d3f13fa4d_0_69">
            <a:extLst>
              <a:ext uri="{FF2B5EF4-FFF2-40B4-BE49-F238E27FC236}">
                <a16:creationId xmlns:a16="http://schemas.microsoft.com/office/drawing/2014/main" id="{AF3C0986-9998-B3A7-D516-CCBDF3A4C004}"/>
              </a:ext>
            </a:extLst>
          </p:cNvPr>
          <p:cNvPicPr preferRelativeResize="0"/>
          <p:nvPr/>
        </p:nvPicPr>
        <p:blipFill>
          <a:blip r:embed="rId7">
            <a:alphaModFix/>
          </a:blip>
          <a:stretch>
            <a:fillRect/>
          </a:stretch>
        </p:blipFill>
        <p:spPr>
          <a:xfrm>
            <a:off x="8256240" y="1385647"/>
            <a:ext cx="2148774" cy="2143328"/>
          </a:xfrm>
          <a:prstGeom prst="rect">
            <a:avLst/>
          </a:prstGeom>
          <a:noFill/>
          <a:ln>
            <a:noFill/>
          </a:ln>
        </p:spPr>
      </p:pic>
    </p:spTree>
    <p:extLst>
      <p:ext uri="{BB962C8B-B14F-4D97-AF65-F5344CB8AC3E}">
        <p14:creationId xmlns:p14="http://schemas.microsoft.com/office/powerpoint/2010/main" val="708262731"/>
      </p:ext>
    </p:extLst>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ymbol zastępczy zawartości 1">
            <a:extLst>
              <a:ext uri="{FF2B5EF4-FFF2-40B4-BE49-F238E27FC236}">
                <a16:creationId xmlns:a16="http://schemas.microsoft.com/office/drawing/2014/main" id="{BA61F00D-EC86-3754-D67C-8520A0E4548C}"/>
              </a:ext>
            </a:extLst>
          </p:cNvPr>
          <p:cNvSpPr>
            <a:spLocks noGrp="1"/>
          </p:cNvSpPr>
          <p:nvPr>
            <p:ph sz="half" idx="1"/>
          </p:nvPr>
        </p:nvSpPr>
        <p:spPr/>
        <p:txBody>
          <a:bodyPr/>
          <a:lstStyle/>
          <a:p>
            <a:pPr marL="342900" marR="0" lvl="1" indent="-342900" algn="l" rtl="0">
              <a:lnSpc>
                <a:spcPct val="90000"/>
              </a:lnSpc>
              <a:spcBef>
                <a:spcPts val="0"/>
              </a:spcBef>
              <a:spcAft>
                <a:spcPts val="0"/>
              </a:spcAft>
              <a:buClr>
                <a:schemeClr val="tx1"/>
              </a:buClr>
              <a:buSzPts val="2800"/>
              <a:buFont typeface="Wingdings" panose="05000000000000000000" pitchFamily="2" charset="2"/>
              <a:buChar char="§"/>
            </a:pPr>
            <a:r>
              <a:rPr lang="en-US" sz="2000" b="1" i="0" u="none" strike="noStrike" cap="none" dirty="0">
                <a:solidFill>
                  <a:srgbClr val="3399FF"/>
                </a:solidFill>
                <a:latin typeface="Calibri"/>
                <a:ea typeface="Calibri"/>
                <a:cs typeface="Calibri"/>
                <a:sym typeface="Calibri"/>
              </a:rPr>
              <a:t>Blended</a:t>
            </a:r>
            <a:br>
              <a:rPr lang="en-US" sz="2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A mix of in-person and remote learning activities.</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  Enabling flexible mobility formats, but necessarily combining</a:t>
            </a:r>
            <a:endParaRPr lang="en-US" sz="2200" dirty="0"/>
          </a:p>
          <a:p>
            <a:pPr marL="609600" marR="0" lvl="2" indent="-342900" algn="l" rtl="0">
              <a:lnSpc>
                <a:spcPct val="90000"/>
              </a:lnSpc>
              <a:spcBef>
                <a:spcPts val="400"/>
              </a:spcBef>
              <a:spcAft>
                <a:spcPts val="0"/>
              </a:spcAft>
              <a:buClr>
                <a:schemeClr val="tx1"/>
              </a:buClr>
              <a:buSzPts val="2000"/>
              <a:buFont typeface="Wingdings" panose="05000000000000000000" pitchFamily="2" charset="2"/>
              <a:buChar char="§"/>
            </a:pPr>
            <a:r>
              <a:rPr lang="en-US" b="0" i="0" u="none" strike="noStrike" cap="none" dirty="0">
                <a:solidFill>
                  <a:schemeClr val="dk1"/>
                </a:solidFill>
                <a:latin typeface="Calibri"/>
                <a:ea typeface="Calibri"/>
                <a:cs typeface="Calibri"/>
                <a:sym typeface="Calibri"/>
              </a:rPr>
              <a:t>a short-term mobility abroad</a:t>
            </a:r>
            <a:endParaRPr lang="en-US" dirty="0"/>
          </a:p>
          <a:p>
            <a:pPr marL="609600" marR="0" lvl="2" indent="-342900" algn="l" rtl="0">
              <a:lnSpc>
                <a:spcPct val="90000"/>
              </a:lnSpc>
              <a:spcBef>
                <a:spcPts val="400"/>
              </a:spcBef>
              <a:spcAft>
                <a:spcPts val="0"/>
              </a:spcAft>
              <a:buClr>
                <a:schemeClr val="tx1"/>
              </a:buClr>
              <a:buSzPts val="2000"/>
              <a:buFont typeface="Wingdings" panose="05000000000000000000" pitchFamily="2" charset="2"/>
              <a:buChar char="§"/>
            </a:pPr>
            <a:r>
              <a:rPr lang="en-US" b="0" i="0" u="none" strike="noStrike" cap="none" dirty="0">
                <a:solidFill>
                  <a:schemeClr val="dk1"/>
                </a:solidFill>
                <a:latin typeface="Calibri"/>
                <a:ea typeface="Calibri"/>
                <a:cs typeface="Calibri"/>
                <a:sym typeface="Calibri"/>
              </a:rPr>
              <a:t>a compulsory virtual component </a:t>
            </a:r>
            <a:r>
              <a:rPr lang="en-US" dirty="0">
                <a:solidFill>
                  <a:schemeClr val="dk1"/>
                </a:solidFill>
                <a:latin typeface="Calibri"/>
                <a:ea typeface="Calibri"/>
                <a:cs typeface="Calibri"/>
                <a:sym typeface="Calibri"/>
              </a:rPr>
              <a:t>that</a:t>
            </a:r>
            <a:r>
              <a:rPr lang="en-US" b="0" i="0" u="none" strike="noStrike" cap="none" dirty="0">
                <a:solidFill>
                  <a:schemeClr val="dk1"/>
                </a:solidFill>
                <a:latin typeface="Calibri"/>
                <a:ea typeface="Calibri"/>
                <a:cs typeface="Calibri"/>
                <a:sym typeface="Calibri"/>
              </a:rPr>
              <a:t>  brings the learners together online to work </a:t>
            </a:r>
            <a:r>
              <a:rPr lang="en-US" dirty="0">
                <a:solidFill>
                  <a:schemeClr val="dk1"/>
                </a:solidFill>
                <a:latin typeface="Calibri"/>
                <a:ea typeface="Calibri"/>
                <a:cs typeface="Calibri"/>
                <a:sym typeface="Calibri"/>
              </a:rPr>
              <a:t>collectively</a:t>
            </a:r>
            <a:r>
              <a:rPr lang="en-US" b="0" i="0" u="none" strike="noStrike" cap="none" dirty="0">
                <a:solidFill>
                  <a:schemeClr val="dk1"/>
                </a:solidFill>
                <a:latin typeface="Calibri"/>
                <a:ea typeface="Calibri"/>
                <a:cs typeface="Calibri"/>
                <a:sym typeface="Calibri"/>
              </a:rPr>
              <a:t> and simultaneously on specific assignments.</a:t>
            </a:r>
            <a:br>
              <a:rPr lang="en-US" b="0" i="0" u="none" strike="noStrike" cap="none" dirty="0">
                <a:solidFill>
                  <a:schemeClr val="dk1"/>
                </a:solidFill>
                <a:latin typeface="Calibri"/>
                <a:ea typeface="Calibri"/>
                <a:cs typeface="Calibri"/>
                <a:sym typeface="Calibri"/>
              </a:rPr>
            </a:br>
            <a:r>
              <a:rPr lang="en-US" b="0" i="0" u="none" strike="noStrike" cap="none" dirty="0">
                <a:solidFill>
                  <a:schemeClr val="dk1"/>
                </a:solidFill>
                <a:latin typeface="Calibri"/>
                <a:ea typeface="Calibri"/>
                <a:cs typeface="Calibri"/>
                <a:sym typeface="Calibri"/>
              </a:rPr>
              <a:t> </a:t>
            </a:r>
            <a:endParaRPr lang="en-US" dirty="0"/>
          </a:p>
          <a:p>
            <a:pPr marL="342900" marR="0" lvl="1" indent="-342900" algn="l" rtl="0">
              <a:lnSpc>
                <a:spcPct val="90000"/>
              </a:lnSpc>
              <a:spcBef>
                <a:spcPts val="560"/>
              </a:spcBef>
              <a:spcAft>
                <a:spcPts val="0"/>
              </a:spcAft>
              <a:buClr>
                <a:schemeClr val="tx1"/>
              </a:buClr>
              <a:buSzPts val="2800"/>
              <a:buFont typeface="Wingdings" panose="05000000000000000000" pitchFamily="2" charset="2"/>
              <a:buChar char="§"/>
            </a:pPr>
            <a:r>
              <a:rPr lang="en-US" sz="2000" b="0" i="0" u="none" strike="noStrike" cap="none" dirty="0">
                <a:solidFill>
                  <a:schemeClr val="dk1"/>
                </a:solidFill>
                <a:latin typeface="Calibri"/>
                <a:ea typeface="Calibri"/>
                <a:cs typeface="Calibri"/>
                <a:sym typeface="Calibri"/>
              </a:rPr>
              <a:t> </a:t>
            </a:r>
            <a:r>
              <a:rPr lang="en-US" sz="2000" b="1" i="0" u="none" strike="noStrike" cap="none" dirty="0">
                <a:solidFill>
                  <a:srgbClr val="3399FF"/>
                </a:solidFill>
                <a:latin typeface="Calibri"/>
                <a:ea typeface="Calibri"/>
                <a:cs typeface="Calibri"/>
                <a:sym typeface="Calibri"/>
              </a:rPr>
              <a:t>Intensive</a:t>
            </a:r>
            <a:endParaRPr lang="en-US" sz="2000" dirty="0">
              <a:solidFill>
                <a:srgbClr val="3399FF"/>
              </a:solidFill>
            </a:endParaRPr>
          </a:p>
          <a:p>
            <a:pPr marL="0" marR="0" lvl="1" indent="0" algn="l" rtl="0">
              <a:lnSpc>
                <a:spcPct val="90000"/>
              </a:lnSpc>
              <a:spcBef>
                <a:spcPts val="480"/>
              </a:spcBef>
              <a:spcAft>
                <a:spcPts val="0"/>
              </a:spcAft>
              <a:buClr>
                <a:schemeClr val="tx1"/>
              </a:buClr>
              <a:buSzPts val="2400"/>
              <a:buNone/>
            </a:pPr>
            <a:r>
              <a:rPr lang="en-US" sz="2000" b="0" i="0" u="none" strike="noStrike" cap="none" dirty="0">
                <a:solidFill>
                  <a:schemeClr val="dk1"/>
                </a:solidFill>
                <a:latin typeface="Calibri"/>
                <a:ea typeface="Calibri"/>
                <a:cs typeface="Calibri"/>
                <a:sym typeface="Calibri"/>
              </a:rPr>
              <a:t>  </a:t>
            </a:r>
            <a:r>
              <a:rPr lang="pl-PL" sz="2000" dirty="0">
                <a:solidFill>
                  <a:schemeClr val="dk1"/>
                </a:solidFill>
                <a:latin typeface="Calibri"/>
                <a:ea typeface="Calibri"/>
                <a:cs typeface="Calibri"/>
                <a:sym typeface="Calibri"/>
              </a:rPr>
              <a:t>   </a:t>
            </a:r>
            <a:r>
              <a:rPr lang="en-US" sz="2000" b="0" i="0" u="none" strike="noStrike" cap="none" dirty="0">
                <a:solidFill>
                  <a:schemeClr val="dk1"/>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Short activities : between 5 and 30 days</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     Single trip (two distinct weeks are not possible)</a:t>
            </a:r>
            <a:endParaRPr lang="en-US" sz="2200" dirty="0"/>
          </a:p>
          <a:p>
            <a:pPr marL="342900" marR="0" lvl="1" indent="-342900" algn="l" rtl="0">
              <a:lnSpc>
                <a:spcPct val="90000"/>
              </a:lnSpc>
              <a:spcBef>
                <a:spcPts val="480"/>
              </a:spcBef>
              <a:spcAft>
                <a:spcPts val="0"/>
              </a:spcAft>
              <a:buClr>
                <a:schemeClr val="tx1"/>
              </a:buClr>
              <a:buSzPts val="2400"/>
              <a:buFont typeface="Wingdings" panose="05000000000000000000" pitchFamily="2" charset="2"/>
              <a:buChar char="§"/>
            </a:pPr>
            <a:endParaRPr lang="en-US" sz="2000" b="0" i="0" u="none" strike="noStrike" cap="none" dirty="0">
              <a:solidFill>
                <a:schemeClr val="dk1"/>
              </a:solidFill>
              <a:latin typeface="Calibri"/>
              <a:ea typeface="Calibri"/>
              <a:cs typeface="Calibri"/>
              <a:sym typeface="Calibri"/>
            </a:endParaRPr>
          </a:p>
          <a:p>
            <a:pPr marL="342900" marR="0" lvl="1" indent="-342900" algn="l" rtl="0">
              <a:lnSpc>
                <a:spcPct val="90000"/>
              </a:lnSpc>
              <a:spcBef>
                <a:spcPts val="560"/>
              </a:spcBef>
              <a:spcAft>
                <a:spcPts val="0"/>
              </a:spcAft>
              <a:buClr>
                <a:schemeClr val="tx1"/>
              </a:buClr>
              <a:buSzPts val="2800"/>
              <a:buFont typeface="Wingdings" panose="05000000000000000000" pitchFamily="2" charset="2"/>
              <a:buChar char="§"/>
            </a:pPr>
            <a:r>
              <a:rPr lang="en-US" sz="2000" b="1" i="0" u="none" strike="noStrike" cap="none" dirty="0">
                <a:solidFill>
                  <a:srgbClr val="74B730"/>
                </a:solidFill>
                <a:latin typeface="Calibri"/>
                <a:ea typeface="Calibri"/>
                <a:cs typeface="Calibri"/>
                <a:sym typeface="Calibri"/>
              </a:rPr>
              <a:t> </a:t>
            </a:r>
            <a:r>
              <a:rPr lang="en-US" sz="2000" b="1" i="0" u="none" strike="noStrike" cap="none" dirty="0" err="1">
                <a:solidFill>
                  <a:srgbClr val="3399FF"/>
                </a:solidFill>
                <a:latin typeface="Calibri"/>
                <a:ea typeface="Calibri"/>
                <a:cs typeface="Calibri"/>
                <a:sym typeface="Calibri"/>
              </a:rPr>
              <a:t>Programme</a:t>
            </a:r>
            <a:endParaRPr lang="en-US" sz="2000" b="1" i="0" u="none" strike="noStrike" cap="none" dirty="0">
              <a:solidFill>
                <a:srgbClr val="3399FF"/>
              </a:solidFill>
              <a:latin typeface="Calibri"/>
              <a:ea typeface="Calibri"/>
              <a:cs typeface="Calibri"/>
              <a:sym typeface="Calibri"/>
            </a:endParaRPr>
          </a:p>
          <a:p>
            <a:pPr marL="0" marR="0" lvl="1" indent="0" algn="l" rtl="0">
              <a:lnSpc>
                <a:spcPct val="90000"/>
              </a:lnSpc>
              <a:spcBef>
                <a:spcPts val="480"/>
              </a:spcBef>
              <a:spcAft>
                <a:spcPts val="0"/>
              </a:spcAft>
              <a:buClr>
                <a:srgbClr val="74B730"/>
              </a:buClr>
              <a:buSzPts val="2400"/>
              <a:buFont typeface="Noto Sans Symbols"/>
              <a:buNone/>
            </a:pPr>
            <a:r>
              <a:rPr lang="en-US" sz="2000" b="0" i="0" u="none" strike="noStrike" cap="none" dirty="0">
                <a:solidFill>
                  <a:schemeClr val="dk1"/>
                </a:solidFill>
                <a:latin typeface="Calibri"/>
                <a:ea typeface="Calibri"/>
                <a:cs typeface="Calibri"/>
                <a:sym typeface="Calibri"/>
              </a:rPr>
              <a:t>     </a:t>
            </a:r>
            <a:r>
              <a:rPr lang="en-US" sz="2200" b="0" i="0" u="none" strike="noStrike" cap="none" dirty="0">
                <a:solidFill>
                  <a:schemeClr val="dk1"/>
                </a:solidFill>
                <a:latin typeface="Calibri"/>
                <a:ea typeface="Calibri"/>
                <a:cs typeface="Calibri"/>
                <a:sym typeface="Calibri"/>
              </a:rPr>
              <a:t>Erasmus+ </a:t>
            </a:r>
            <a:r>
              <a:rPr lang="en-US" sz="2200" b="0" i="0" u="none" strike="noStrike" cap="none" dirty="0" err="1">
                <a:solidFill>
                  <a:schemeClr val="dk1"/>
                </a:solidFill>
                <a:latin typeface="Calibri"/>
                <a:ea typeface="Calibri"/>
                <a:cs typeface="Calibri"/>
                <a:sym typeface="Calibri"/>
              </a:rPr>
              <a:t>programme</a:t>
            </a:r>
            <a:r>
              <a:rPr lang="en-US" sz="2200" b="0" i="0" u="none" strike="noStrike" cap="none" dirty="0">
                <a:solidFill>
                  <a:schemeClr val="dk1"/>
                </a:solidFill>
                <a:latin typeface="Calibri"/>
                <a:ea typeface="Calibri"/>
                <a:cs typeface="Calibri"/>
                <a:sym typeface="Calibri"/>
              </a:rPr>
              <a:t> has to meet all Erasmus+ procedures:</a:t>
            </a:r>
            <a:endParaRPr lang="en-US" sz="2200" dirty="0"/>
          </a:p>
          <a:p>
            <a:pPr marL="0" marR="0" lvl="1" indent="457200" algn="l" rtl="0">
              <a:lnSpc>
                <a:spcPct val="90000"/>
              </a:lnSpc>
              <a:spcBef>
                <a:spcPts val="480"/>
              </a:spcBef>
              <a:spcAft>
                <a:spcPts val="0"/>
              </a:spcAft>
              <a:buClr>
                <a:srgbClr val="74B730"/>
              </a:buClr>
              <a:buSzPts val="2400"/>
              <a:buFont typeface="Noto Sans Symbols"/>
              <a:buNone/>
            </a:pPr>
            <a:r>
              <a:rPr lang="en-US" sz="2200" b="0" i="0" u="none" strike="noStrike" cap="none" dirty="0">
                <a:solidFill>
                  <a:schemeClr val="dk1"/>
                </a:solidFill>
                <a:latin typeface="Calibri"/>
                <a:ea typeface="Calibri"/>
                <a:cs typeface="Calibri"/>
                <a:sym typeface="Calibri"/>
              </a:rPr>
              <a:t>interinstitutional agreements, learning agreements, </a:t>
            </a:r>
            <a:br>
              <a:rPr lang="en-US" sz="2200" b="0" i="0" u="none" strike="noStrike" cap="none" dirty="0">
                <a:solidFill>
                  <a:schemeClr val="dk1"/>
                </a:solidFill>
                <a:latin typeface="Calibri"/>
                <a:ea typeface="Calibri"/>
                <a:cs typeface="Calibri"/>
                <a:sym typeface="Calibri"/>
              </a:rPr>
            </a:br>
            <a:r>
              <a:rPr lang="en-US" sz="2200" b="0" i="0" u="none" strike="noStrike" cap="none" dirty="0">
                <a:solidFill>
                  <a:schemeClr val="dk1"/>
                </a:solidFill>
                <a:latin typeface="Calibri"/>
                <a:ea typeface="Calibri"/>
                <a:cs typeface="Calibri"/>
                <a:sym typeface="Calibri"/>
              </a:rPr>
              <a:t>       transcript of records, recognition of credits, </a:t>
            </a:r>
            <a:r>
              <a:rPr lang="en-US" sz="2200" dirty="0">
                <a:solidFill>
                  <a:schemeClr val="dk1"/>
                </a:solidFill>
                <a:latin typeface="Calibri"/>
                <a:ea typeface="Calibri"/>
                <a:cs typeface="Calibri"/>
                <a:sym typeface="Calibri"/>
              </a:rPr>
              <a:t>and more.</a:t>
            </a:r>
            <a:endParaRPr lang="en-US" sz="2200" dirty="0"/>
          </a:p>
          <a:p>
            <a:pPr marL="0" indent="0">
              <a:buNone/>
            </a:pPr>
            <a:endParaRPr lang="pl-PL" sz="2000" dirty="0"/>
          </a:p>
        </p:txBody>
      </p:sp>
      <p:sp>
        <p:nvSpPr>
          <p:cNvPr id="3" name="Symbol zastępczy tekstu 2">
            <a:extLst>
              <a:ext uri="{FF2B5EF4-FFF2-40B4-BE49-F238E27FC236}">
                <a16:creationId xmlns:a16="http://schemas.microsoft.com/office/drawing/2014/main" id="{49496EB0-BEB9-3D64-DE8D-629F1F671ABD}"/>
              </a:ext>
            </a:extLst>
          </p:cNvPr>
          <p:cNvSpPr>
            <a:spLocks noGrp="1"/>
          </p:cNvSpPr>
          <p:nvPr>
            <p:ph type="body" idx="10"/>
          </p:nvPr>
        </p:nvSpPr>
        <p:spPr/>
        <p:txBody>
          <a:bodyPr/>
          <a:lstStyle/>
          <a:p>
            <a:endParaRPr lang="pl-PL"/>
          </a:p>
        </p:txBody>
      </p:sp>
      <p:sp>
        <p:nvSpPr>
          <p:cNvPr id="4" name="Symbol zastępczy tekstu 3">
            <a:extLst>
              <a:ext uri="{FF2B5EF4-FFF2-40B4-BE49-F238E27FC236}">
                <a16:creationId xmlns:a16="http://schemas.microsoft.com/office/drawing/2014/main" id="{C1251B86-3E8C-AF06-ADD0-9AC23F336166}"/>
              </a:ext>
            </a:extLst>
          </p:cNvPr>
          <p:cNvSpPr>
            <a:spLocks noGrp="1"/>
          </p:cNvSpPr>
          <p:nvPr>
            <p:ph type="body" idx="11"/>
          </p:nvPr>
        </p:nvSpPr>
        <p:spPr/>
        <p:txBody>
          <a:bodyPr/>
          <a:lstStyle/>
          <a:p>
            <a:r>
              <a:rPr lang="fr-BE" dirty="0" err="1"/>
              <a:t>What</a:t>
            </a:r>
            <a:r>
              <a:rPr lang="fr-BE" dirty="0"/>
              <a:t> </a:t>
            </a:r>
            <a:r>
              <a:rPr lang="fr-BE" dirty="0" err="1"/>
              <a:t>is</a:t>
            </a:r>
            <a:r>
              <a:rPr lang="fr-BE" dirty="0"/>
              <a:t> BIP?</a:t>
            </a:r>
            <a:endParaRPr lang="pl-PL" dirty="0"/>
          </a:p>
        </p:txBody>
      </p:sp>
    </p:spTree>
    <p:extLst>
      <p:ext uri="{BB962C8B-B14F-4D97-AF65-F5344CB8AC3E}">
        <p14:creationId xmlns:p14="http://schemas.microsoft.com/office/powerpoint/2010/main" val="2137293055"/>
      </p:ext>
    </p:extLst>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Google Shape;124;p5">
            <a:extLst>
              <a:ext uri="{FF2B5EF4-FFF2-40B4-BE49-F238E27FC236}">
                <a16:creationId xmlns:a16="http://schemas.microsoft.com/office/drawing/2014/main" id="{976C7B2E-1E14-BE91-76FE-8E2496482BBE}"/>
              </a:ext>
            </a:extLst>
          </p:cNvPr>
          <p:cNvGraphicFramePr/>
          <p:nvPr>
            <p:extLst>
              <p:ext uri="{D42A27DB-BD31-4B8C-83A1-F6EECF244321}">
                <p14:modId xmlns:p14="http://schemas.microsoft.com/office/powerpoint/2010/main" val="2977186179"/>
              </p:ext>
            </p:extLst>
          </p:nvPr>
        </p:nvGraphicFramePr>
        <p:xfrm>
          <a:off x="1703512" y="40600"/>
          <a:ext cx="8566700" cy="6233240"/>
        </p:xfrm>
        <a:graphic>
          <a:graphicData uri="http://schemas.openxmlformats.org/drawingml/2006/table">
            <a:tbl>
              <a:tblPr firstRow="1" bandRow="1">
                <a:noFill/>
              </a:tblPr>
              <a:tblGrid>
                <a:gridCol w="4283350">
                  <a:extLst>
                    <a:ext uri="{9D8B030D-6E8A-4147-A177-3AD203B41FA5}">
                      <a16:colId xmlns:a16="http://schemas.microsoft.com/office/drawing/2014/main" val="20000"/>
                    </a:ext>
                  </a:extLst>
                </a:gridCol>
                <a:gridCol w="428335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fr-BE" sz="1800" u="none" strike="noStrike" cap="none" dirty="0" err="1"/>
                        <a:t>Capacity</a:t>
                      </a:r>
                      <a:r>
                        <a:rPr lang="fr-BE" sz="1800" u="none" strike="noStrike" cap="none" dirty="0"/>
                        <a:t> Building in HE Project (CBHE)</a:t>
                      </a:r>
                      <a:endParaRPr dirty="0"/>
                    </a:p>
                  </a:txBody>
                  <a:tcPr marL="91450" marR="91450" marT="45725" marB="45725">
                    <a:solidFill>
                      <a:schemeClr val="accent2"/>
                    </a:solidFill>
                  </a:tcPr>
                </a:tc>
                <a:tc>
                  <a:txBody>
                    <a:bodyPr/>
                    <a:lstStyle/>
                    <a:p>
                      <a:pPr marL="0" marR="0" lvl="0" indent="0" algn="l" rtl="0">
                        <a:spcBef>
                          <a:spcPts val="0"/>
                        </a:spcBef>
                        <a:spcAft>
                          <a:spcPts val="0"/>
                        </a:spcAft>
                        <a:buNone/>
                      </a:pPr>
                      <a:r>
                        <a:rPr lang="fr-BE" sz="1800" dirty="0"/>
                        <a:t>Blended Intensive Programme (BIP)</a:t>
                      </a:r>
                      <a:endParaRPr dirty="0"/>
                    </a:p>
                  </a:txBody>
                  <a:tcPr marL="91450" marR="91450" marT="45725" marB="45725">
                    <a:solidFill>
                      <a:schemeClr val="accent2"/>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fr-BE" sz="1800" dirty="0" err="1">
                          <a:solidFill>
                            <a:srgbClr val="FF0000"/>
                          </a:solidFill>
                        </a:rPr>
                        <a:t>Needs</a:t>
                      </a:r>
                      <a:r>
                        <a:rPr lang="fr-BE" sz="1800" dirty="0">
                          <a:solidFill>
                            <a:srgbClr val="FF0000"/>
                          </a:solidFill>
                        </a:rPr>
                        <a:t> a </a:t>
                      </a:r>
                      <a:r>
                        <a:rPr lang="fr-BE" sz="1800" dirty="0" err="1">
                          <a:solidFill>
                            <a:srgbClr val="FF0000"/>
                          </a:solidFill>
                        </a:rPr>
                        <a:t>third</a:t>
                      </a:r>
                      <a:r>
                        <a:rPr lang="fr-BE" sz="1800" dirty="0">
                          <a:solidFill>
                            <a:srgbClr val="FF0000"/>
                          </a:solidFill>
                        </a:rPr>
                        <a:t> country </a:t>
                      </a:r>
                      <a:r>
                        <a:rPr lang="fr-BE" sz="1800" dirty="0" err="1">
                          <a:solidFill>
                            <a:srgbClr val="FF0000"/>
                          </a:solidFill>
                        </a:rPr>
                        <a:t>partner</a:t>
                      </a:r>
                      <a:br>
                        <a:rPr lang="fr-BE" sz="1800" dirty="0">
                          <a:solidFill>
                            <a:srgbClr val="FF0000"/>
                          </a:solidFill>
                        </a:rPr>
                      </a:br>
                      <a:r>
                        <a:rPr lang="fr-BE" sz="1800" dirty="0">
                          <a:solidFill>
                            <a:srgbClr val="FF0000"/>
                          </a:solidFill>
                        </a:rPr>
                        <a:t>(Opportunity for a non </a:t>
                      </a:r>
                      <a:r>
                        <a:rPr lang="fr-BE" sz="1800" dirty="0" err="1">
                          <a:solidFill>
                            <a:srgbClr val="FF0000"/>
                          </a:solidFill>
                        </a:rPr>
                        <a:t>European</a:t>
                      </a:r>
                      <a:r>
                        <a:rPr lang="fr-BE" sz="1800" dirty="0">
                          <a:solidFill>
                            <a:srgbClr val="FF0000"/>
                          </a:solidFill>
                        </a:rPr>
                        <a:t> </a:t>
                      </a:r>
                      <a:r>
                        <a:rPr lang="fr-BE" sz="1800" dirty="0" err="1">
                          <a:solidFill>
                            <a:srgbClr val="FF0000"/>
                          </a:solidFill>
                        </a:rPr>
                        <a:t>partner</a:t>
                      </a:r>
                      <a:r>
                        <a:rPr lang="fr-BE" sz="1800" dirty="0">
                          <a:solidFill>
                            <a:srgbClr val="FF0000"/>
                          </a:solidFill>
                        </a:rPr>
                        <a:t>!)</a:t>
                      </a:r>
                      <a:endParaRPr dirty="0"/>
                    </a:p>
                  </a:txBody>
                  <a:tcPr marL="91450" marR="91450" marT="45725" marB="45725">
                    <a:solidFill>
                      <a:schemeClr val="bg1"/>
                    </a:solidFill>
                  </a:tcPr>
                </a:tc>
                <a:tc>
                  <a:txBody>
                    <a:bodyPr/>
                    <a:lstStyle/>
                    <a:p>
                      <a:pPr marL="0" marR="0" lvl="0" indent="0" algn="l" rtl="0">
                        <a:spcBef>
                          <a:spcPts val="0"/>
                        </a:spcBef>
                        <a:spcAft>
                          <a:spcPts val="0"/>
                        </a:spcAft>
                        <a:buNone/>
                      </a:pPr>
                      <a:endParaRPr sz="1800" dirty="0"/>
                    </a:p>
                  </a:txBody>
                  <a:tcPr marL="91450" marR="91450" marT="45725" marB="45725">
                    <a:solidFill>
                      <a:schemeClr val="bg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fr-BE" sz="1800" dirty="0" err="1"/>
                        <a:t>Includes</a:t>
                      </a:r>
                      <a:r>
                        <a:rPr lang="fr-BE" sz="1800" dirty="0"/>
                        <a:t> (3-year base): courses and design </a:t>
                      </a:r>
                      <a:r>
                        <a:rPr lang="fr-BE" sz="1800" dirty="0" err="1"/>
                        <a:t>project</a:t>
                      </a:r>
                      <a:r>
                        <a:rPr lang="fr-BE" sz="1800" dirty="0"/>
                        <a:t>  </a:t>
                      </a:r>
                      <a:r>
                        <a:rPr lang="fr-BE" sz="1800" dirty="0" err="1"/>
                        <a:t>preparation</a:t>
                      </a:r>
                      <a:r>
                        <a:rPr lang="fr-BE" sz="1800" dirty="0"/>
                        <a:t>, 2 </a:t>
                      </a:r>
                      <a:r>
                        <a:rPr lang="fr-BE" sz="1800" dirty="0" err="1"/>
                        <a:t>years</a:t>
                      </a:r>
                      <a:r>
                        <a:rPr lang="fr-BE" sz="1800" dirty="0"/>
                        <a:t> of </a:t>
                      </a:r>
                      <a:r>
                        <a:rPr lang="fr-BE" sz="1800" dirty="0" err="1"/>
                        <a:t>students</a:t>
                      </a:r>
                      <a:r>
                        <a:rPr lang="fr-BE" sz="1800" dirty="0"/>
                        <a:t> </a:t>
                      </a:r>
                      <a:r>
                        <a:rPr lang="fr-BE" sz="1800" dirty="0" err="1"/>
                        <a:t>projects</a:t>
                      </a:r>
                      <a:r>
                        <a:rPr lang="fr-BE" sz="1800" dirty="0"/>
                        <a:t> (</a:t>
                      </a:r>
                      <a:r>
                        <a:rPr lang="fr-BE" sz="1800" dirty="0" err="1"/>
                        <a:t>mobility</a:t>
                      </a:r>
                      <a:r>
                        <a:rPr lang="fr-BE" sz="1800" dirty="0"/>
                        <a:t> </a:t>
                      </a:r>
                      <a:r>
                        <a:rPr lang="fr-BE" sz="1800" dirty="0" err="1"/>
                        <a:t>included</a:t>
                      </a:r>
                      <a:r>
                        <a:rPr lang="fr-BE" sz="1800" dirty="0"/>
                        <a:t>)</a:t>
                      </a:r>
                      <a:endParaRPr dirty="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fr-BE" sz="1800"/>
                        <a:t>Includes: collaborative design project mobility (5-30 days)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fr-BE" sz="1800" dirty="0"/>
                        <a:t>Budget for </a:t>
                      </a:r>
                      <a:r>
                        <a:rPr lang="fr-BE" sz="1800" dirty="0" err="1"/>
                        <a:t>activities</a:t>
                      </a:r>
                      <a:r>
                        <a:rPr lang="fr-BE" sz="1800" dirty="0"/>
                        <a:t> and </a:t>
                      </a:r>
                      <a:r>
                        <a:rPr lang="fr-BE" sz="1800" dirty="0" err="1"/>
                        <a:t>mobility</a:t>
                      </a:r>
                      <a:br>
                        <a:rPr lang="fr-BE" sz="1800" dirty="0"/>
                      </a:br>
                      <a:r>
                        <a:rPr lang="fr-BE" sz="1800" dirty="0"/>
                        <a:t>(400 – 800 k€)</a:t>
                      </a:r>
                      <a:endParaRPr dirty="0"/>
                    </a:p>
                  </a:txBody>
                  <a:tcPr marL="91450" marR="91450" marT="45725" marB="45725"/>
                </a:tc>
                <a:tc>
                  <a:txBody>
                    <a:bodyPr/>
                    <a:lstStyle/>
                    <a:p>
                      <a:pPr marL="0" marR="0" lvl="0" indent="0" algn="l" rtl="0">
                        <a:spcBef>
                          <a:spcPts val="0"/>
                        </a:spcBef>
                        <a:spcAft>
                          <a:spcPts val="0"/>
                        </a:spcAft>
                        <a:buNone/>
                      </a:pPr>
                      <a:r>
                        <a:rPr lang="fr-BE" sz="1800"/>
                        <a:t>Budget for mobility</a:t>
                      </a:r>
                      <a:endParaRPr/>
                    </a:p>
                    <a:p>
                      <a:pPr marL="0" marR="0" lvl="0" indent="0" algn="l" rtl="0">
                        <a:spcBef>
                          <a:spcPts val="0"/>
                        </a:spcBef>
                        <a:spcAft>
                          <a:spcPts val="0"/>
                        </a:spcAft>
                        <a:buNone/>
                      </a:pPr>
                      <a:r>
                        <a:rPr lang="fr-BE" sz="1800">
                          <a:solidFill>
                            <a:srgbClr val="FF0000"/>
                          </a:solidFill>
                        </a:rPr>
                        <a:t>75 € / day (student) + travel excluded from grant</a:t>
                      </a:r>
                      <a:endParaRPr sz="1800">
                        <a:solidFill>
                          <a:srgbClr val="FF0000"/>
                        </a:solidFill>
                      </a:endParaRPr>
                    </a:p>
                    <a:p>
                      <a:pPr marL="0" marR="0" lvl="0" indent="0" algn="l" rtl="0">
                        <a:spcBef>
                          <a:spcPts val="0"/>
                        </a:spcBef>
                        <a:spcAft>
                          <a:spcPts val="0"/>
                        </a:spcAft>
                        <a:buNone/>
                      </a:pPr>
                      <a:r>
                        <a:rPr lang="fr-BE" sz="1800"/>
                        <a:t>Budget for organization 400 € / participant (max. 20 participants)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dirty="0"/>
                    </a:p>
                  </a:txBody>
                  <a:tcPr marL="91450" marR="91450" marT="45725" marB="45725"/>
                </a:tc>
                <a:tc>
                  <a:txBody>
                    <a:bodyPr/>
                    <a:lstStyle/>
                    <a:p>
                      <a:pPr marL="0" marR="0" lvl="0" indent="0" algn="l" rtl="0">
                        <a:spcBef>
                          <a:spcPts val="0"/>
                        </a:spcBef>
                        <a:spcAft>
                          <a:spcPts val="0"/>
                        </a:spcAft>
                        <a:buNone/>
                      </a:pPr>
                      <a:endParaRPr dirty="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fr-BE" sz="1800"/>
                        <a:t>Period covered  (if accepted) : 3 years</a:t>
                      </a:r>
                      <a:br>
                        <a:rPr lang="fr-BE" sz="1800"/>
                      </a:br>
                      <a:r>
                        <a:rPr lang="fr-BE" sz="1800"/>
                        <a:t>15th Nov 2024 – 15th Nov 2027</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fr-BE" sz="1800"/>
                        <a:t>Period covered </a:t>
                      </a:r>
                      <a:br>
                        <a:rPr lang="fr-BE" sz="1800"/>
                      </a:br>
                      <a:r>
                        <a:rPr lang="fr-BE" sz="1800"/>
                        <a:t>15th Sep 2024 – 15th Nov 2025</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fr-BE" sz="1800"/>
                        <a:t>4 HEIs at least</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Calibri"/>
                        <a:buNone/>
                      </a:pPr>
                      <a:r>
                        <a:rPr lang="fr-BE" sz="1800"/>
                        <a:t>Number of  students/participants in [15,20] </a:t>
                      </a:r>
                      <a:endParaRPr/>
                    </a:p>
                    <a:p>
                      <a:pPr marL="0" marR="0" lvl="0" indent="0" algn="l" rtl="0">
                        <a:lnSpc>
                          <a:spcPct val="100000"/>
                        </a:lnSpc>
                        <a:spcBef>
                          <a:spcPts val="0"/>
                        </a:spcBef>
                        <a:spcAft>
                          <a:spcPts val="0"/>
                        </a:spcAft>
                        <a:buClr>
                          <a:schemeClr val="dk1"/>
                        </a:buClr>
                        <a:buSzPts val="1800"/>
                        <a:buFont typeface="Calibri"/>
                        <a:buNone/>
                      </a:pPr>
                      <a:r>
                        <a:rPr lang="fr-BE" sz="1800"/>
                        <a:t>3 HEIs at least</a:t>
                      </a:r>
                      <a:endParaRPr/>
                    </a:p>
                    <a:p>
                      <a:pPr marL="0" marR="0" lvl="0" indent="0" algn="l" rtl="0">
                        <a:lnSpc>
                          <a:spcPct val="100000"/>
                        </a:lnSpc>
                        <a:spcBef>
                          <a:spcPts val="0"/>
                        </a:spcBef>
                        <a:spcAft>
                          <a:spcPts val="0"/>
                        </a:spcAft>
                        <a:buClr>
                          <a:schemeClr val="dk1"/>
                        </a:buClr>
                        <a:buSzPts val="1800"/>
                        <a:buFont typeface="Calibri"/>
                        <a:buNone/>
                      </a:pPr>
                      <a:r>
                        <a:rPr lang="fr-BE" sz="1800"/>
                        <a:t>3 ECTS credits for students</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fr-BE" sz="1800"/>
                        <a:t>Inclusion of industry more visible</a:t>
                      </a:r>
                      <a:endParaRPr/>
                    </a:p>
                  </a:txBody>
                  <a:tcPr marL="91450" marR="91450" marT="45725" marB="45725"/>
                </a:tc>
                <a:tc>
                  <a:txBody>
                    <a:bodyPr/>
                    <a:lstStyle/>
                    <a:p>
                      <a:pPr marL="0" marR="0" lvl="0" indent="0" algn="l" rtl="0">
                        <a:spcBef>
                          <a:spcPts val="0"/>
                        </a:spcBef>
                        <a:spcAft>
                          <a:spcPts val="0"/>
                        </a:spcAft>
                        <a:buNone/>
                      </a:pPr>
                      <a:endParaRPr sz="1800" dirty="0"/>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90809356"/>
      </p:ext>
    </p:extLst>
  </p:cSld>
  <p:clrMapOvr>
    <a:masterClrMapping/>
  </p:clrMapOvr>
  <p:transition>
    <p:randomBar/>
  </p:transition>
</p:sld>
</file>

<file path=ppt/theme/theme1.xml><?xml version="1.0" encoding="utf-8"?>
<a:theme xmlns:a="http://schemas.openxmlformats.org/drawingml/2006/main" name="szablon1-PL">
  <a:themeElements>
    <a:clrScheme name="Odcienie szarości">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1_Projekt domyślny">
      <a:majorFont>
        <a:latin typeface="Trebuchet MS"/>
        <a:ea typeface=""/>
        <a:cs typeface=""/>
      </a:majorFont>
      <a:minorFont>
        <a:latin typeface="Trebuchet MS"/>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rojekt domyślny 1">
        <a:dk1>
          <a:srgbClr val="000000"/>
        </a:dk1>
        <a:lt1>
          <a:srgbClr val="FFFFFF"/>
        </a:lt1>
        <a:dk2>
          <a:srgbClr val="FFEBD5"/>
        </a:dk2>
        <a:lt2>
          <a:srgbClr val="78120A"/>
        </a:lt2>
        <a:accent1>
          <a:srgbClr val="E32213"/>
        </a:accent1>
        <a:accent2>
          <a:srgbClr val="FFD3A1"/>
        </a:accent2>
        <a:accent3>
          <a:srgbClr val="FFFFFF"/>
        </a:accent3>
        <a:accent4>
          <a:srgbClr val="000000"/>
        </a:accent4>
        <a:accent5>
          <a:srgbClr val="EFABAA"/>
        </a:accent5>
        <a:accent6>
          <a:srgbClr val="E7BF91"/>
        </a:accent6>
        <a:hlink>
          <a:srgbClr val="FFD9AF"/>
        </a:hlink>
        <a:folHlink>
          <a:srgbClr val="FFB2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ja_16x9_2024_EN_v1.pptx" id="{F5C931F4-DA4F-4909-B1BA-D82F393E5015}" vid="{89C86CC8-0679-45F0-929E-0A1214B0D01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5CD3267A29A4C9749AD889A9BF17A" ma:contentTypeVersion="16" ma:contentTypeDescription="Create a new document." ma:contentTypeScope="" ma:versionID="53e07213a44589e271bc3972aac6a67d">
  <xsd:schema xmlns:xsd="http://www.w3.org/2001/XMLSchema" xmlns:xs="http://www.w3.org/2001/XMLSchema" xmlns:p="http://schemas.microsoft.com/office/2006/metadata/properties" xmlns:ns2="8ca8c1de-4cf7-4009-a52f-d7fb0813685c" xmlns:ns3="f524d7da-d0bf-4892-8ff5-163197a2aa7e" targetNamespace="http://schemas.microsoft.com/office/2006/metadata/properties" ma:root="true" ma:fieldsID="761274be3d7a16af5114b82d5c838b22" ns2:_="" ns3:_="">
    <xsd:import namespace="8ca8c1de-4cf7-4009-a52f-d7fb0813685c"/>
    <xsd:import namespace="f524d7da-d0bf-4892-8ff5-163197a2aa7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element ref="ns2:MediaServiceOCR" minOccurs="0"/>
                <xsd:element ref="ns2:Cancelle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c1de-4cf7-4009-a52f-d7fb08136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d61bb93-c830-477f-800c-34a01ab1e79a"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Cancelled" ma:index="22" nillable="true" ma:displayName="Cancelled" ma:format="Dropdown" ma:internalName="Cancelled">
      <xsd:simpleType>
        <xsd:restriction base="dms:Text">
          <xsd:maxLength value="255"/>
        </xsd:restrict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24d7da-d0bf-4892-8ff5-163197a2aa7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9066230-b9d9-4b05-ab8a-1391a486cd96}" ma:internalName="TaxCatchAll" ma:showField="CatchAllData" ma:web="f524d7da-d0bf-4892-8ff5-163197a2aa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a8c1de-4cf7-4009-a52f-d7fb0813685c">
      <Terms xmlns="http://schemas.microsoft.com/office/infopath/2007/PartnerControls"/>
    </lcf76f155ced4ddcb4097134ff3c332f>
    <Cancelled xmlns="8ca8c1de-4cf7-4009-a52f-d7fb0813685c" xsi:nil="true"/>
    <TaxCatchAll xmlns="f524d7da-d0bf-4892-8ff5-163197a2aa7e" xsi:nil="true"/>
  </documentManagement>
</p:properties>
</file>

<file path=customXml/itemProps1.xml><?xml version="1.0" encoding="utf-8"?>
<ds:datastoreItem xmlns:ds="http://schemas.openxmlformats.org/officeDocument/2006/customXml" ds:itemID="{55FB462B-C2CC-4B37-89FD-B3A6FE4CC192}"/>
</file>

<file path=customXml/itemProps2.xml><?xml version="1.0" encoding="utf-8"?>
<ds:datastoreItem xmlns:ds="http://schemas.openxmlformats.org/officeDocument/2006/customXml" ds:itemID="{1F52D28E-FD08-4318-930D-FC6ACD82A23C}"/>
</file>

<file path=customXml/itemProps3.xml><?xml version="1.0" encoding="utf-8"?>
<ds:datastoreItem xmlns:ds="http://schemas.openxmlformats.org/officeDocument/2006/customXml" ds:itemID="{6923EA69-6BFF-4C4B-9C6A-37C35FA945DB}"/>
</file>

<file path=docProps/app.xml><?xml version="1.0" encoding="utf-8"?>
<Properties xmlns="http://schemas.openxmlformats.org/officeDocument/2006/extended-properties" xmlns:vt="http://schemas.openxmlformats.org/officeDocument/2006/docPropsVTypes">
  <Template>prezentacja_16x9_2024_en_v1</Template>
  <TotalTime>1018</TotalTime>
  <Words>2917</Words>
  <Application>Microsoft Office PowerPoint</Application>
  <PresentationFormat>Panoramiczny</PresentationFormat>
  <Paragraphs>219</Paragraphs>
  <Slides>36</Slides>
  <Notes>0</Notes>
  <HiddenSlides>2</HiddenSlides>
  <MMClips>0</MMClips>
  <ScaleCrop>false</ScaleCrop>
  <HeadingPairs>
    <vt:vector size="6" baseType="variant">
      <vt:variant>
        <vt:lpstr>Używane czcionki</vt:lpstr>
      </vt:variant>
      <vt:variant>
        <vt:i4>11</vt:i4>
      </vt:variant>
      <vt:variant>
        <vt:lpstr>Motyw</vt:lpstr>
      </vt:variant>
      <vt:variant>
        <vt:i4>1</vt:i4>
      </vt:variant>
      <vt:variant>
        <vt:lpstr>Tytuły slajdów</vt:lpstr>
      </vt:variant>
      <vt:variant>
        <vt:i4>36</vt:i4>
      </vt:variant>
    </vt:vector>
  </HeadingPairs>
  <TitlesOfParts>
    <vt:vector size="48" baseType="lpstr">
      <vt:lpstr>Arial</vt:lpstr>
      <vt:lpstr>Calibri</vt:lpstr>
      <vt:lpstr>Courier New</vt:lpstr>
      <vt:lpstr>Helvetica Neue</vt:lpstr>
      <vt:lpstr>Lato</vt:lpstr>
      <vt:lpstr>Noto Sans Symbols</vt:lpstr>
      <vt:lpstr>Proxima Nova</vt:lpstr>
      <vt:lpstr>Symbol</vt:lpstr>
      <vt:lpstr>Times New Roman</vt:lpstr>
      <vt:lpstr>Trebuchet MS</vt:lpstr>
      <vt:lpstr>Wingdings</vt:lpstr>
      <vt:lpstr>szablon1-PL</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MS</dc:creator>
  <cp:lastModifiedBy>Grzegorz Lesiuk</cp:lastModifiedBy>
  <cp:revision>45</cp:revision>
  <cp:lastPrinted>2017-02-27T13:04:48Z</cp:lastPrinted>
  <dcterms:created xsi:type="dcterms:W3CDTF">2025-10-29T15:45:12Z</dcterms:created>
  <dcterms:modified xsi:type="dcterms:W3CDTF">2026-04-28T10:41:18Z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0x010100DF05CD3267A29A4C9749AD889A9BF17A</vt:lpwstr>
  </property>
</Properties>
</file>